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</p:sldIdLst>
  <p:sldSz cx="15557500" cy="8763000"/>
  <p:notesSz cx="15557500" cy="8763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>
      <p:cViewPr varScale="1">
        <p:scale>
          <a:sx n="95" d="100"/>
          <a:sy n="95" d="100"/>
        </p:scale>
        <p:origin x="760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6742113" cy="439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8812213" y="0"/>
            <a:ext cx="6742112" cy="439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FAEED8-73FD-497E-8E75-60AC2E6921C5}" type="datetimeFigureOut">
              <a:rPr lang="ko-KR" altLang="en-US" smtClean="0"/>
              <a:t>2025. 2. 1.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5153025" y="1095375"/>
            <a:ext cx="5251450" cy="2957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555750" y="4217988"/>
            <a:ext cx="12446000" cy="34496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323263"/>
            <a:ext cx="6742113" cy="439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8812213" y="8323263"/>
            <a:ext cx="6742112" cy="439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357892-D187-48A8-B5E3-34BCECCBBF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674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66812" y="2716530"/>
            <a:ext cx="13223875" cy="1840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1" i="0">
                <a:solidFill>
                  <a:srgbClr val="04182D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333625" y="4907280"/>
            <a:ext cx="10890250" cy="2190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450" b="1" i="0">
                <a:solidFill>
                  <a:srgbClr val="04182D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250" b="1" i="0">
                <a:solidFill>
                  <a:srgbClr val="04182D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125" dirty="0"/>
              <a:t>SUPERVISED</a:t>
            </a:r>
            <a:r>
              <a:rPr dirty="0"/>
              <a:t> </a:t>
            </a:r>
            <a:r>
              <a:rPr spc="-90" dirty="0"/>
              <a:t>LEARNING</a:t>
            </a:r>
            <a:r>
              <a:rPr spc="5" dirty="0"/>
              <a:t> </a:t>
            </a:r>
            <a:r>
              <a:rPr spc="-195" dirty="0"/>
              <a:t>WITH</a:t>
            </a:r>
            <a:r>
              <a:rPr spc="10" dirty="0"/>
              <a:t> </a:t>
            </a:r>
            <a:r>
              <a:rPr spc="-185" dirty="0"/>
              <a:t>SCIKIT-</a:t>
            </a:r>
            <a:r>
              <a:rPr spc="-10" dirty="0"/>
              <a:t>LEARN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F81DA-1778-4826-8E1F-6822CF058EEE}" type="datetime1">
              <a:rPr lang="en-US" altLang="ko-KR" smtClean="0"/>
              <a:t>2/1/25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1" i="0">
                <a:solidFill>
                  <a:srgbClr val="04182D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6450" b="1" i="0">
                <a:solidFill>
                  <a:srgbClr val="04182D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250" b="1" i="0">
                <a:solidFill>
                  <a:srgbClr val="04182D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125" dirty="0"/>
              <a:t>SUPERVISED</a:t>
            </a:r>
            <a:r>
              <a:rPr dirty="0"/>
              <a:t> </a:t>
            </a:r>
            <a:r>
              <a:rPr spc="-90" dirty="0"/>
              <a:t>LEARNING</a:t>
            </a:r>
            <a:r>
              <a:rPr spc="5" dirty="0"/>
              <a:t> </a:t>
            </a:r>
            <a:r>
              <a:rPr spc="-195" dirty="0"/>
              <a:t>WITH</a:t>
            </a:r>
            <a:r>
              <a:rPr spc="10" dirty="0"/>
              <a:t> </a:t>
            </a:r>
            <a:r>
              <a:rPr spc="-185" dirty="0"/>
              <a:t>SCIKIT-</a:t>
            </a:r>
            <a:r>
              <a:rPr spc="-10" dirty="0"/>
              <a:t>LEARN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AF6E4-63F5-49B7-BDFF-5B2A3385AD82}" type="datetime1">
              <a:rPr lang="en-US" altLang="ko-KR" smtClean="0"/>
              <a:t>2/1/25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1" i="0">
                <a:solidFill>
                  <a:srgbClr val="04182D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77875" y="2015490"/>
            <a:ext cx="6767512" cy="57835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012112" y="2015490"/>
            <a:ext cx="6767512" cy="57835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250" b="1" i="0">
                <a:solidFill>
                  <a:srgbClr val="04182D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125" dirty="0"/>
              <a:t>SUPERVISED</a:t>
            </a:r>
            <a:r>
              <a:rPr dirty="0"/>
              <a:t> </a:t>
            </a:r>
            <a:r>
              <a:rPr spc="-90" dirty="0"/>
              <a:t>LEARNING</a:t>
            </a:r>
            <a:r>
              <a:rPr spc="5" dirty="0"/>
              <a:t> </a:t>
            </a:r>
            <a:r>
              <a:rPr spc="-195" dirty="0"/>
              <a:t>WITH</a:t>
            </a:r>
            <a:r>
              <a:rPr spc="10" dirty="0"/>
              <a:t> </a:t>
            </a:r>
            <a:r>
              <a:rPr spc="-185" dirty="0"/>
              <a:t>SCIKIT-</a:t>
            </a:r>
            <a:r>
              <a:rPr spc="-10" dirty="0"/>
              <a:t>LEARN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A4629B-303F-4A61-97B4-567235174AF0}" type="datetime1">
              <a:rPr lang="en-US" altLang="ko-KR" smtClean="0"/>
              <a:t>2/1/25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1" i="0">
                <a:solidFill>
                  <a:srgbClr val="04182D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250" b="1" i="0">
                <a:solidFill>
                  <a:srgbClr val="04182D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125" dirty="0"/>
              <a:t>SUPERVISED</a:t>
            </a:r>
            <a:r>
              <a:rPr dirty="0"/>
              <a:t> </a:t>
            </a:r>
            <a:r>
              <a:rPr spc="-90" dirty="0"/>
              <a:t>LEARNING</a:t>
            </a:r>
            <a:r>
              <a:rPr spc="5" dirty="0"/>
              <a:t> </a:t>
            </a:r>
            <a:r>
              <a:rPr spc="-195" dirty="0"/>
              <a:t>WITH</a:t>
            </a:r>
            <a:r>
              <a:rPr spc="10" dirty="0"/>
              <a:t> </a:t>
            </a:r>
            <a:r>
              <a:rPr spc="-185" dirty="0"/>
              <a:t>SCIKIT-</a:t>
            </a:r>
            <a:r>
              <a:rPr spc="-10" dirty="0"/>
              <a:t>LEARN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2FD40-C158-4BB7-B927-8898B1162B3D}" type="datetime1">
              <a:rPr lang="en-US" altLang="ko-KR" smtClean="0"/>
              <a:t>2/1/25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250" b="1" i="0">
                <a:solidFill>
                  <a:srgbClr val="04182D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125" dirty="0"/>
              <a:t>SUPERVISED</a:t>
            </a:r>
            <a:r>
              <a:rPr dirty="0"/>
              <a:t> </a:t>
            </a:r>
            <a:r>
              <a:rPr spc="-90" dirty="0"/>
              <a:t>LEARNING</a:t>
            </a:r>
            <a:r>
              <a:rPr spc="5" dirty="0"/>
              <a:t> </a:t>
            </a:r>
            <a:r>
              <a:rPr spc="-195" dirty="0"/>
              <a:t>WITH</a:t>
            </a:r>
            <a:r>
              <a:rPr spc="10" dirty="0"/>
              <a:t> </a:t>
            </a:r>
            <a:r>
              <a:rPr spc="-185" dirty="0"/>
              <a:t>SCIKIT-</a:t>
            </a:r>
            <a:r>
              <a:rPr spc="-10" dirty="0"/>
              <a:t>LEARN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CDC2A-3034-431F-AE03-5E37827AB0C4}" type="datetime1">
              <a:rPr lang="en-US" altLang="ko-KR" smtClean="0"/>
              <a:t>2/1/25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8024369"/>
            <a:ext cx="15557500" cy="20955"/>
          </a:xfrm>
          <a:custGeom>
            <a:avLst/>
            <a:gdLst/>
            <a:ahLst/>
            <a:cxnLst/>
            <a:rect l="l" t="t" r="r" b="b"/>
            <a:pathLst>
              <a:path w="15557500" h="20954">
                <a:moveTo>
                  <a:pt x="15557498" y="20470"/>
                </a:moveTo>
                <a:lnTo>
                  <a:pt x="0" y="20470"/>
                </a:lnTo>
                <a:lnTo>
                  <a:pt x="0" y="0"/>
                </a:lnTo>
                <a:lnTo>
                  <a:pt x="15557498" y="0"/>
                </a:lnTo>
                <a:lnTo>
                  <a:pt x="15557498" y="20470"/>
                </a:lnTo>
                <a:close/>
              </a:path>
            </a:pathLst>
          </a:custGeom>
          <a:solidFill>
            <a:srgbClr val="E4E1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8589" y="273885"/>
            <a:ext cx="10570845" cy="7137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1" i="0">
                <a:solidFill>
                  <a:srgbClr val="04182D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972949" y="2157161"/>
            <a:ext cx="7570470" cy="23348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450" b="1" i="0">
                <a:solidFill>
                  <a:srgbClr val="04182D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9146201" y="8207389"/>
            <a:ext cx="6096634" cy="371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50" b="1" i="0">
                <a:solidFill>
                  <a:srgbClr val="04182D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125" dirty="0"/>
              <a:t>SUPERVISED</a:t>
            </a:r>
            <a:r>
              <a:rPr dirty="0"/>
              <a:t> </a:t>
            </a:r>
            <a:r>
              <a:rPr spc="-90" dirty="0"/>
              <a:t>LEARNING</a:t>
            </a:r>
            <a:r>
              <a:rPr spc="5" dirty="0"/>
              <a:t> </a:t>
            </a:r>
            <a:r>
              <a:rPr spc="-195" dirty="0"/>
              <a:t>WITH</a:t>
            </a:r>
            <a:r>
              <a:rPr spc="10" dirty="0"/>
              <a:t> </a:t>
            </a:r>
            <a:r>
              <a:rPr spc="-185" dirty="0"/>
              <a:t>SCIKIT-</a:t>
            </a:r>
            <a:r>
              <a:rPr spc="-10" dirty="0"/>
              <a:t>LEARN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77875" y="8149590"/>
            <a:ext cx="3578225" cy="438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8F369-F201-4D95-A673-E802CDF50806}" type="datetime1">
              <a:rPr lang="en-US" altLang="ko-KR" smtClean="0"/>
              <a:t>2/1/25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201400" y="8149590"/>
            <a:ext cx="3578225" cy="438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574675" marR="504825" algn="ctr">
              <a:lnSpc>
                <a:spcPts val="6770"/>
              </a:lnSpc>
              <a:spcBef>
                <a:spcPts val="1130"/>
              </a:spcBef>
            </a:pPr>
            <a:r>
              <a:rPr spc="-250" dirty="0"/>
              <a:t>Machine</a:t>
            </a:r>
            <a:r>
              <a:rPr spc="-265" dirty="0"/>
              <a:t> </a:t>
            </a:r>
            <a:r>
              <a:rPr spc="-370" dirty="0"/>
              <a:t>learning </a:t>
            </a:r>
            <a:r>
              <a:rPr spc="-509" dirty="0"/>
              <a:t>with</a:t>
            </a:r>
            <a:r>
              <a:rPr spc="-320" dirty="0"/>
              <a:t> </a:t>
            </a:r>
            <a:r>
              <a:rPr spc="-405" dirty="0"/>
              <a:t>scikit-</a:t>
            </a:r>
            <a:r>
              <a:rPr spc="-335" dirty="0"/>
              <a:t>learn</a:t>
            </a:r>
          </a:p>
          <a:p>
            <a:pPr algn="ctr">
              <a:lnSpc>
                <a:spcPct val="100000"/>
              </a:lnSpc>
              <a:spcBef>
                <a:spcPts val="910"/>
              </a:spcBef>
              <a:tabLst>
                <a:tab pos="2252345" algn="l"/>
                <a:tab pos="4152900" algn="l"/>
                <a:tab pos="5172710" algn="l"/>
              </a:tabLst>
            </a:pPr>
            <a:r>
              <a:rPr sz="2250" spc="-150" dirty="0"/>
              <a:t>S</a:t>
            </a:r>
            <a:r>
              <a:rPr sz="2250" spc="-335" dirty="0"/>
              <a:t> </a:t>
            </a:r>
            <a:r>
              <a:rPr sz="2250" spc="-125" dirty="0"/>
              <a:t>U</a:t>
            </a:r>
            <a:r>
              <a:rPr sz="2250" spc="-330" dirty="0"/>
              <a:t> </a:t>
            </a:r>
            <a:r>
              <a:rPr sz="2250" spc="-95" dirty="0"/>
              <a:t>P</a:t>
            </a:r>
            <a:r>
              <a:rPr sz="2250" spc="-330" dirty="0"/>
              <a:t> </a:t>
            </a:r>
            <a:r>
              <a:rPr sz="2250" dirty="0"/>
              <a:t>E</a:t>
            </a:r>
            <a:r>
              <a:rPr sz="2250" spc="-330" dirty="0"/>
              <a:t> </a:t>
            </a:r>
            <a:r>
              <a:rPr sz="2250" spc="-254" dirty="0"/>
              <a:t>R</a:t>
            </a:r>
            <a:r>
              <a:rPr sz="2250" spc="-335" dirty="0"/>
              <a:t> </a:t>
            </a:r>
            <a:r>
              <a:rPr sz="2250" spc="-55" dirty="0"/>
              <a:t>V</a:t>
            </a:r>
            <a:r>
              <a:rPr sz="2250" spc="-330" dirty="0"/>
              <a:t> </a:t>
            </a:r>
            <a:r>
              <a:rPr sz="2250" spc="-470" dirty="0"/>
              <a:t>I</a:t>
            </a:r>
            <a:r>
              <a:rPr sz="2250" spc="-330" dirty="0"/>
              <a:t> </a:t>
            </a:r>
            <a:r>
              <a:rPr sz="2250" spc="-150" dirty="0"/>
              <a:t>S</a:t>
            </a:r>
            <a:r>
              <a:rPr sz="2250" spc="-330" dirty="0"/>
              <a:t> </a:t>
            </a:r>
            <a:r>
              <a:rPr sz="2250" dirty="0"/>
              <a:t>E</a:t>
            </a:r>
            <a:r>
              <a:rPr sz="2250" spc="-335" dirty="0"/>
              <a:t> </a:t>
            </a:r>
            <a:r>
              <a:rPr sz="2250" spc="-50" dirty="0"/>
              <a:t>D</a:t>
            </a:r>
            <a:r>
              <a:rPr sz="2250" dirty="0"/>
              <a:t>	</a:t>
            </a:r>
            <a:r>
              <a:rPr sz="2250" spc="-100" dirty="0"/>
              <a:t>L</a:t>
            </a:r>
            <a:r>
              <a:rPr sz="2250" spc="-335" dirty="0"/>
              <a:t> </a:t>
            </a:r>
            <a:r>
              <a:rPr sz="2250" dirty="0"/>
              <a:t>E</a:t>
            </a:r>
            <a:r>
              <a:rPr sz="2250" spc="-330" dirty="0"/>
              <a:t> </a:t>
            </a:r>
            <a:r>
              <a:rPr sz="2250" spc="60" dirty="0"/>
              <a:t>A</a:t>
            </a:r>
            <a:r>
              <a:rPr sz="2250" spc="-335" dirty="0"/>
              <a:t> </a:t>
            </a:r>
            <a:r>
              <a:rPr sz="2250" spc="-254" dirty="0"/>
              <a:t>R</a:t>
            </a:r>
            <a:r>
              <a:rPr sz="2250" spc="-330" dirty="0"/>
              <a:t> </a:t>
            </a:r>
            <a:r>
              <a:rPr sz="2250" spc="-60" dirty="0"/>
              <a:t>N</a:t>
            </a:r>
            <a:r>
              <a:rPr sz="2250" spc="-335" dirty="0"/>
              <a:t> </a:t>
            </a:r>
            <a:r>
              <a:rPr sz="2250" spc="-470" dirty="0"/>
              <a:t>I</a:t>
            </a:r>
            <a:r>
              <a:rPr sz="2250" spc="-330" dirty="0"/>
              <a:t> </a:t>
            </a:r>
            <a:r>
              <a:rPr sz="2250" spc="-60" dirty="0"/>
              <a:t>N</a:t>
            </a:r>
            <a:r>
              <a:rPr sz="2250" spc="-335" dirty="0"/>
              <a:t> </a:t>
            </a:r>
            <a:r>
              <a:rPr sz="2250" spc="30" dirty="0"/>
              <a:t>G</a:t>
            </a:r>
            <a:r>
              <a:rPr sz="2250" dirty="0"/>
              <a:t>	</a:t>
            </a:r>
            <a:r>
              <a:rPr sz="2250" spc="-170" dirty="0"/>
              <a:t>W</a:t>
            </a:r>
            <a:r>
              <a:rPr sz="2250" spc="-335" dirty="0"/>
              <a:t> </a:t>
            </a:r>
            <a:r>
              <a:rPr sz="2250" spc="-470" dirty="0"/>
              <a:t>I</a:t>
            </a:r>
            <a:r>
              <a:rPr sz="2250" spc="-335" dirty="0"/>
              <a:t> </a:t>
            </a:r>
            <a:r>
              <a:rPr sz="2250" spc="-90" dirty="0"/>
              <a:t>T</a:t>
            </a:r>
            <a:r>
              <a:rPr sz="2250" spc="-335" dirty="0"/>
              <a:t> </a:t>
            </a:r>
            <a:r>
              <a:rPr sz="2250" spc="-50" dirty="0"/>
              <a:t>H</a:t>
            </a:r>
            <a:r>
              <a:rPr sz="2250" dirty="0"/>
              <a:t>	</a:t>
            </a:r>
            <a:r>
              <a:rPr sz="2250" spc="-150" dirty="0"/>
              <a:t>S</a:t>
            </a:r>
            <a:r>
              <a:rPr sz="2250" spc="-335" dirty="0"/>
              <a:t> </a:t>
            </a:r>
            <a:r>
              <a:rPr sz="2250" spc="210" dirty="0"/>
              <a:t>C</a:t>
            </a:r>
            <a:r>
              <a:rPr sz="2250" spc="-335" dirty="0"/>
              <a:t> </a:t>
            </a:r>
            <a:r>
              <a:rPr sz="2250" spc="-470" dirty="0"/>
              <a:t>I</a:t>
            </a:r>
            <a:r>
              <a:rPr sz="2250" spc="-335" dirty="0"/>
              <a:t> </a:t>
            </a:r>
            <a:r>
              <a:rPr sz="2250" dirty="0"/>
              <a:t>K</a:t>
            </a:r>
            <a:r>
              <a:rPr sz="2250" spc="-335" dirty="0"/>
              <a:t> </a:t>
            </a:r>
            <a:r>
              <a:rPr sz="2250" spc="-470" dirty="0"/>
              <a:t>I</a:t>
            </a:r>
            <a:r>
              <a:rPr sz="2250" spc="-335" dirty="0"/>
              <a:t> </a:t>
            </a:r>
            <a:r>
              <a:rPr sz="2250" spc="-35" dirty="0"/>
              <a:t>T-</a:t>
            </a:r>
            <a:r>
              <a:rPr sz="2250" spc="-330" dirty="0"/>
              <a:t> </a:t>
            </a:r>
            <a:r>
              <a:rPr sz="2250" spc="-100" dirty="0"/>
              <a:t>L</a:t>
            </a:r>
            <a:r>
              <a:rPr sz="2250" spc="-335" dirty="0"/>
              <a:t> </a:t>
            </a:r>
            <a:r>
              <a:rPr sz="2250" dirty="0"/>
              <a:t>E</a:t>
            </a:r>
            <a:r>
              <a:rPr sz="2250" spc="-335" dirty="0"/>
              <a:t> </a:t>
            </a:r>
            <a:r>
              <a:rPr sz="2250" spc="60" dirty="0"/>
              <a:t>A</a:t>
            </a:r>
            <a:r>
              <a:rPr sz="2250" spc="-335" dirty="0"/>
              <a:t> </a:t>
            </a:r>
            <a:r>
              <a:rPr sz="2250" spc="-254" dirty="0"/>
              <a:t>R</a:t>
            </a:r>
            <a:r>
              <a:rPr sz="2250" spc="-335" dirty="0"/>
              <a:t> </a:t>
            </a:r>
            <a:r>
              <a:rPr sz="2250" spc="-50" dirty="0"/>
              <a:t>N</a:t>
            </a:r>
            <a:endParaRPr sz="2250"/>
          </a:p>
        </p:txBody>
      </p:sp>
      <p:sp>
        <p:nvSpPr>
          <p:cNvPr id="7" name="object 7"/>
          <p:cNvSpPr txBox="1"/>
          <p:nvPr/>
        </p:nvSpPr>
        <p:spPr>
          <a:xfrm>
            <a:off x="314826" y="6185734"/>
            <a:ext cx="5164455" cy="88519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2550" b="1" dirty="0">
                <a:solidFill>
                  <a:srgbClr val="FFFFFF"/>
                </a:solidFill>
                <a:latin typeface="Tahoma"/>
                <a:cs typeface="Tahoma"/>
              </a:rPr>
              <a:t>George</a:t>
            </a:r>
            <a:r>
              <a:rPr sz="255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50" b="1" spc="-10" dirty="0">
                <a:solidFill>
                  <a:srgbClr val="FFFFFF"/>
                </a:solidFill>
                <a:latin typeface="Tahoma"/>
                <a:cs typeface="Tahoma"/>
              </a:rPr>
              <a:t>Boorman</a:t>
            </a:r>
            <a:endParaRPr sz="25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2250" spc="125" dirty="0">
                <a:solidFill>
                  <a:srgbClr val="FFFFFF"/>
                </a:solidFill>
                <a:latin typeface="Tahoma"/>
                <a:cs typeface="Tahoma"/>
              </a:rPr>
              <a:t>Core</a:t>
            </a:r>
            <a:r>
              <a:rPr sz="225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50" spc="90" dirty="0">
                <a:solidFill>
                  <a:srgbClr val="FFFFFF"/>
                </a:solidFill>
                <a:latin typeface="Tahoma"/>
                <a:cs typeface="Tahoma"/>
              </a:rPr>
              <a:t>Curriculum</a:t>
            </a:r>
            <a:r>
              <a:rPr sz="225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50" spc="85" dirty="0">
                <a:solidFill>
                  <a:srgbClr val="FFFFFF"/>
                </a:solidFill>
                <a:latin typeface="Tahoma"/>
                <a:cs typeface="Tahoma"/>
              </a:rPr>
              <a:t>Manager,</a:t>
            </a:r>
            <a:r>
              <a:rPr sz="225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50" spc="160" dirty="0">
                <a:solidFill>
                  <a:srgbClr val="FFFFFF"/>
                </a:solidFill>
                <a:latin typeface="Tahoma"/>
                <a:cs typeface="Tahoma"/>
              </a:rPr>
              <a:t>DataCamp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E9127D89-0FF3-20DC-4523-9A1541F6EDB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</a:t>
            </a:fld>
            <a:endParaRPr lang="en-US" altLang="ko-K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50" dirty="0"/>
              <a:t>Classifying</a:t>
            </a:r>
            <a:r>
              <a:rPr spc="-165" dirty="0"/>
              <a:t> </a:t>
            </a:r>
            <a:r>
              <a:rPr spc="-200" dirty="0"/>
              <a:t>labels</a:t>
            </a:r>
            <a:r>
              <a:rPr spc="-160" dirty="0"/>
              <a:t> </a:t>
            </a:r>
            <a:r>
              <a:rPr spc="-90" dirty="0"/>
              <a:t>of</a:t>
            </a:r>
            <a:r>
              <a:rPr spc="-160" dirty="0"/>
              <a:t> </a:t>
            </a:r>
            <a:r>
              <a:rPr spc="-275" dirty="0"/>
              <a:t>unseen</a:t>
            </a:r>
            <a:r>
              <a:rPr spc="-160" dirty="0"/>
              <a:t> </a:t>
            </a:r>
            <a:r>
              <a:rPr spc="-20" dirty="0"/>
              <a:t>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8589" y="1174582"/>
            <a:ext cx="7943850" cy="23837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62915" indent="-368935">
              <a:lnSpc>
                <a:spcPct val="100000"/>
              </a:lnSpc>
              <a:spcBef>
                <a:spcPts val="125"/>
              </a:spcBef>
              <a:buAutoNum type="arabicPeriod"/>
              <a:tabLst>
                <a:tab pos="462915" algn="l"/>
              </a:tabLst>
            </a:pPr>
            <a:r>
              <a:rPr sz="2550" spc="85" dirty="0">
                <a:solidFill>
                  <a:srgbClr val="04182D"/>
                </a:solidFill>
                <a:latin typeface="Tahoma"/>
                <a:cs typeface="Tahoma"/>
              </a:rPr>
              <a:t>Build</a:t>
            </a:r>
            <a:r>
              <a:rPr sz="2550" spc="-5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225" dirty="0">
                <a:solidFill>
                  <a:srgbClr val="04182D"/>
                </a:solidFill>
                <a:latin typeface="Tahoma"/>
                <a:cs typeface="Tahoma"/>
              </a:rPr>
              <a:t>a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04182D"/>
                </a:solidFill>
                <a:latin typeface="Tahoma"/>
                <a:cs typeface="Tahoma"/>
              </a:rPr>
              <a:t>model</a:t>
            </a:r>
            <a:endParaRPr sz="2550">
              <a:latin typeface="Tahoma"/>
              <a:cs typeface="Tahoma"/>
            </a:endParaRPr>
          </a:p>
          <a:p>
            <a:pPr marL="462915" indent="-429895">
              <a:lnSpc>
                <a:spcPct val="100000"/>
              </a:lnSpc>
              <a:spcBef>
                <a:spcPts val="2100"/>
              </a:spcBef>
              <a:buAutoNum type="arabicPeriod"/>
              <a:tabLst>
                <a:tab pos="462915" algn="l"/>
              </a:tabLst>
            </a:pPr>
            <a:r>
              <a:rPr sz="2550" spc="150" dirty="0">
                <a:solidFill>
                  <a:srgbClr val="04182D"/>
                </a:solidFill>
                <a:latin typeface="Tahoma"/>
                <a:cs typeface="Tahoma"/>
              </a:rPr>
              <a:t>Model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5" dirty="0">
                <a:solidFill>
                  <a:srgbClr val="04182D"/>
                </a:solidFill>
                <a:latin typeface="Tahoma"/>
                <a:cs typeface="Tahoma"/>
              </a:rPr>
              <a:t>learns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5" dirty="0">
                <a:solidFill>
                  <a:srgbClr val="04182D"/>
                </a:solidFill>
                <a:latin typeface="Tahoma"/>
                <a:cs typeface="Tahoma"/>
              </a:rPr>
              <a:t>from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the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25" dirty="0">
                <a:solidFill>
                  <a:srgbClr val="04182D"/>
                </a:solidFill>
                <a:latin typeface="Tahoma"/>
                <a:cs typeface="Tahoma"/>
              </a:rPr>
              <a:t>labeled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55" dirty="0">
                <a:solidFill>
                  <a:srgbClr val="04182D"/>
                </a:solidFill>
                <a:latin typeface="Tahoma"/>
                <a:cs typeface="Tahoma"/>
              </a:rPr>
              <a:t>data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30" dirty="0">
                <a:solidFill>
                  <a:srgbClr val="04182D"/>
                </a:solidFill>
                <a:latin typeface="Tahoma"/>
                <a:cs typeface="Tahoma"/>
              </a:rPr>
              <a:t>we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30" dirty="0">
                <a:solidFill>
                  <a:srgbClr val="04182D"/>
                </a:solidFill>
                <a:latin typeface="Tahoma"/>
                <a:cs typeface="Tahoma"/>
              </a:rPr>
              <a:t>pass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to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40" dirty="0">
                <a:solidFill>
                  <a:srgbClr val="04182D"/>
                </a:solidFill>
                <a:latin typeface="Tahoma"/>
                <a:cs typeface="Tahoma"/>
              </a:rPr>
              <a:t>it</a:t>
            </a:r>
            <a:endParaRPr sz="2550">
              <a:latin typeface="Tahoma"/>
              <a:cs typeface="Tahoma"/>
            </a:endParaRPr>
          </a:p>
          <a:p>
            <a:pPr marL="462915" indent="-450215">
              <a:lnSpc>
                <a:spcPct val="100000"/>
              </a:lnSpc>
              <a:spcBef>
                <a:spcPts val="2100"/>
              </a:spcBef>
              <a:buAutoNum type="arabicPeriod"/>
              <a:tabLst>
                <a:tab pos="462915" algn="l"/>
              </a:tabLst>
            </a:pPr>
            <a:r>
              <a:rPr sz="2550" spc="110" dirty="0">
                <a:solidFill>
                  <a:srgbClr val="04182D"/>
                </a:solidFill>
                <a:latin typeface="Tahoma"/>
                <a:cs typeface="Tahoma"/>
              </a:rPr>
              <a:t>Pass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04182D"/>
                </a:solidFill>
                <a:latin typeface="Tahoma"/>
                <a:cs typeface="Tahoma"/>
              </a:rPr>
              <a:t>unlabeled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55" dirty="0">
                <a:solidFill>
                  <a:srgbClr val="04182D"/>
                </a:solidFill>
                <a:latin typeface="Tahoma"/>
                <a:cs typeface="Tahoma"/>
              </a:rPr>
              <a:t>data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to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the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model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45" dirty="0">
                <a:solidFill>
                  <a:srgbClr val="04182D"/>
                </a:solidFill>
                <a:latin typeface="Tahoma"/>
                <a:cs typeface="Tahoma"/>
              </a:rPr>
              <a:t>as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65" dirty="0">
                <a:solidFill>
                  <a:srgbClr val="04182D"/>
                </a:solidFill>
                <a:latin typeface="Tahoma"/>
                <a:cs typeface="Tahoma"/>
              </a:rPr>
              <a:t>input</a:t>
            </a:r>
            <a:endParaRPr sz="2550">
              <a:latin typeface="Tahoma"/>
              <a:cs typeface="Tahoma"/>
            </a:endParaRPr>
          </a:p>
          <a:p>
            <a:pPr marL="462915" indent="-450215">
              <a:lnSpc>
                <a:spcPct val="100000"/>
              </a:lnSpc>
              <a:spcBef>
                <a:spcPts val="2095"/>
              </a:spcBef>
              <a:buAutoNum type="arabicPeriod"/>
              <a:tabLst>
                <a:tab pos="462915" algn="l"/>
              </a:tabLst>
            </a:pPr>
            <a:r>
              <a:rPr sz="2550" spc="150" dirty="0">
                <a:solidFill>
                  <a:srgbClr val="04182D"/>
                </a:solidFill>
                <a:latin typeface="Tahoma"/>
                <a:cs typeface="Tahoma"/>
              </a:rPr>
              <a:t>Model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04182D"/>
                </a:solidFill>
                <a:latin typeface="Tahoma"/>
                <a:cs typeface="Tahoma"/>
              </a:rPr>
              <a:t>predicts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the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04182D"/>
                </a:solidFill>
                <a:latin typeface="Tahoma"/>
                <a:cs typeface="Tahoma"/>
              </a:rPr>
              <a:t>labels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of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the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unseen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35" dirty="0">
                <a:solidFill>
                  <a:srgbClr val="04182D"/>
                </a:solidFill>
                <a:latin typeface="Tahoma"/>
                <a:cs typeface="Tahoma"/>
              </a:rPr>
              <a:t>data</a:t>
            </a:r>
            <a:endParaRPr sz="255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759" y="4912894"/>
            <a:ext cx="102352" cy="10235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47056" y="4736431"/>
            <a:ext cx="4414520" cy="418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550" spc="120" dirty="0">
                <a:solidFill>
                  <a:srgbClr val="04182D"/>
                </a:solidFill>
                <a:latin typeface="Tahoma"/>
                <a:cs typeface="Tahoma"/>
              </a:rPr>
              <a:t>Labeled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55" dirty="0">
                <a:solidFill>
                  <a:srgbClr val="04182D"/>
                </a:solidFill>
                <a:latin typeface="Tahoma"/>
                <a:cs typeface="Tahoma"/>
              </a:rPr>
              <a:t>data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-390" dirty="0">
                <a:solidFill>
                  <a:srgbClr val="04182D"/>
                </a:solidFill>
                <a:latin typeface="Tahoma"/>
                <a:cs typeface="Tahoma"/>
              </a:rPr>
              <a:t>=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training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35" dirty="0">
                <a:solidFill>
                  <a:srgbClr val="04182D"/>
                </a:solidFill>
                <a:latin typeface="Tahoma"/>
                <a:cs typeface="Tahoma"/>
              </a:rPr>
              <a:t>data</a:t>
            </a:r>
            <a:endParaRPr sz="2550">
              <a:latin typeface="Tahoma"/>
              <a:cs typeface="Tahoma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E1F68E4-8702-D2F2-CB69-CBAFC72AA8D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10</a:t>
            </a:fld>
            <a:endParaRPr lang="en-US" altLang="ko-K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355" dirty="0"/>
              <a:t>k-</a:t>
            </a:r>
            <a:r>
              <a:rPr spc="-200" dirty="0"/>
              <a:t>Nearest</a:t>
            </a:r>
            <a:r>
              <a:rPr spc="-120" dirty="0"/>
              <a:t> </a:t>
            </a:r>
            <a:r>
              <a:rPr spc="-195" dirty="0"/>
              <a:t>Neighbors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759" y="1351045"/>
            <a:ext cx="102352" cy="10235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9991" y="1832100"/>
            <a:ext cx="122822" cy="12282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561847" y="1699042"/>
            <a:ext cx="266700" cy="429895"/>
          </a:xfrm>
          <a:custGeom>
            <a:avLst/>
            <a:gdLst/>
            <a:ahLst/>
            <a:cxnLst/>
            <a:rect l="l" t="t" r="r" b="b"/>
            <a:pathLst>
              <a:path w="266700" h="429894">
                <a:moveTo>
                  <a:pt x="189610" y="429878"/>
                </a:moveTo>
                <a:lnTo>
                  <a:pt x="76505" y="429878"/>
                </a:lnTo>
                <a:lnTo>
                  <a:pt x="71180" y="429353"/>
                </a:lnTo>
                <a:lnTo>
                  <a:pt x="31920" y="413091"/>
                </a:lnTo>
                <a:lnTo>
                  <a:pt x="4175" y="374363"/>
                </a:lnTo>
                <a:lnTo>
                  <a:pt x="0" y="353372"/>
                </a:lnTo>
                <a:lnTo>
                  <a:pt x="0" y="347996"/>
                </a:lnTo>
                <a:lnTo>
                  <a:pt x="0" y="76505"/>
                </a:lnTo>
                <a:lnTo>
                  <a:pt x="16786" y="31920"/>
                </a:lnTo>
                <a:lnTo>
                  <a:pt x="55514" y="4175"/>
                </a:lnTo>
                <a:lnTo>
                  <a:pt x="76505" y="0"/>
                </a:lnTo>
                <a:lnTo>
                  <a:pt x="189610" y="0"/>
                </a:lnTo>
                <a:lnTo>
                  <a:pt x="234194" y="16786"/>
                </a:lnTo>
                <a:lnTo>
                  <a:pt x="261939" y="55513"/>
                </a:lnTo>
                <a:lnTo>
                  <a:pt x="266115" y="76505"/>
                </a:lnTo>
                <a:lnTo>
                  <a:pt x="266115" y="353372"/>
                </a:lnTo>
                <a:lnTo>
                  <a:pt x="249328" y="397957"/>
                </a:lnTo>
                <a:lnTo>
                  <a:pt x="210601" y="425702"/>
                </a:lnTo>
                <a:lnTo>
                  <a:pt x="194935" y="429353"/>
                </a:lnTo>
                <a:lnTo>
                  <a:pt x="189610" y="429878"/>
                </a:lnTo>
                <a:close/>
              </a:path>
            </a:pathLst>
          </a:custGeom>
          <a:solidFill>
            <a:srgbClr val="EFEBE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991" y="2487152"/>
            <a:ext cx="122822" cy="12282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47056" y="1076324"/>
            <a:ext cx="7303134" cy="1663064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Predict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the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20" dirty="0">
                <a:solidFill>
                  <a:srgbClr val="04182D"/>
                </a:solidFill>
                <a:latin typeface="Tahoma"/>
                <a:cs typeface="Tahoma"/>
              </a:rPr>
              <a:t>label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of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225" dirty="0">
                <a:solidFill>
                  <a:srgbClr val="04182D"/>
                </a:solidFill>
                <a:latin typeface="Tahoma"/>
                <a:cs typeface="Tahoma"/>
              </a:rPr>
              <a:t>a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55" dirty="0">
                <a:solidFill>
                  <a:srgbClr val="04182D"/>
                </a:solidFill>
                <a:latin typeface="Tahoma"/>
                <a:cs typeface="Tahoma"/>
              </a:rPr>
              <a:t>data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5" dirty="0">
                <a:solidFill>
                  <a:srgbClr val="04182D"/>
                </a:solidFill>
                <a:latin typeface="Tahoma"/>
                <a:cs typeface="Tahoma"/>
              </a:rPr>
              <a:t>point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55" dirty="0">
                <a:solidFill>
                  <a:srgbClr val="04182D"/>
                </a:solidFill>
                <a:latin typeface="Tahoma"/>
                <a:cs typeface="Tahoma"/>
              </a:rPr>
              <a:t>by</a:t>
            </a:r>
            <a:endParaRPr sz="2550">
              <a:latin typeface="Tahoma"/>
              <a:cs typeface="Tahoma"/>
            </a:endParaRPr>
          </a:p>
          <a:p>
            <a:pPr marL="381000">
              <a:lnSpc>
                <a:spcPct val="100000"/>
              </a:lnSpc>
              <a:spcBef>
                <a:spcPts val="810"/>
              </a:spcBef>
              <a:tabLst>
                <a:tab pos="2759710" algn="l"/>
              </a:tabLst>
            </a:pP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Looking</a:t>
            </a:r>
            <a:r>
              <a:rPr sz="2550" spc="-5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60" dirty="0">
                <a:solidFill>
                  <a:srgbClr val="04182D"/>
                </a:solidFill>
                <a:latin typeface="Tahoma"/>
                <a:cs typeface="Tahoma"/>
              </a:rPr>
              <a:t>at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0" dirty="0">
                <a:solidFill>
                  <a:srgbClr val="04182D"/>
                </a:solidFill>
                <a:latin typeface="Tahoma"/>
                <a:cs typeface="Tahoma"/>
              </a:rPr>
              <a:t>the</a:t>
            </a:r>
            <a:r>
              <a:rPr sz="2550" dirty="0">
                <a:solidFill>
                  <a:srgbClr val="04182D"/>
                </a:solidFill>
                <a:latin typeface="Tahoma"/>
                <a:cs typeface="Tahoma"/>
              </a:rPr>
              <a:t>	</a:t>
            </a:r>
            <a:r>
              <a:rPr sz="2250" dirty="0">
                <a:solidFill>
                  <a:srgbClr val="04182D"/>
                </a:solidFill>
                <a:latin typeface="Courier New"/>
                <a:cs typeface="Courier New"/>
              </a:rPr>
              <a:t>k</a:t>
            </a:r>
            <a:r>
              <a:rPr sz="2250" spc="390" dirty="0">
                <a:solidFill>
                  <a:srgbClr val="04182D"/>
                </a:solidFill>
                <a:latin typeface="Courier New"/>
                <a:cs typeface="Courier New"/>
              </a:rPr>
              <a:t> </a:t>
            </a:r>
            <a:r>
              <a:rPr sz="2550" spc="105" dirty="0">
                <a:solidFill>
                  <a:srgbClr val="04182D"/>
                </a:solidFill>
                <a:latin typeface="Tahoma"/>
                <a:cs typeface="Tahoma"/>
              </a:rPr>
              <a:t>closest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25" dirty="0">
                <a:solidFill>
                  <a:srgbClr val="04182D"/>
                </a:solidFill>
                <a:latin typeface="Tahoma"/>
                <a:cs typeface="Tahoma"/>
              </a:rPr>
              <a:t>labeled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55" dirty="0">
                <a:solidFill>
                  <a:srgbClr val="04182D"/>
                </a:solidFill>
                <a:latin typeface="Tahoma"/>
                <a:cs typeface="Tahoma"/>
              </a:rPr>
              <a:t>data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5" dirty="0">
                <a:solidFill>
                  <a:srgbClr val="04182D"/>
                </a:solidFill>
                <a:latin typeface="Tahoma"/>
                <a:cs typeface="Tahoma"/>
              </a:rPr>
              <a:t>points</a:t>
            </a:r>
            <a:endParaRPr sz="2550">
              <a:latin typeface="Tahoma"/>
              <a:cs typeface="Tahoma"/>
            </a:endParaRPr>
          </a:p>
          <a:p>
            <a:pPr marL="381000">
              <a:lnSpc>
                <a:spcPct val="100000"/>
              </a:lnSpc>
              <a:spcBef>
                <a:spcPts val="2095"/>
              </a:spcBef>
            </a:pPr>
            <a:r>
              <a:rPr sz="2550" spc="50" dirty="0">
                <a:solidFill>
                  <a:srgbClr val="04182D"/>
                </a:solidFill>
                <a:latin typeface="Tahoma"/>
                <a:cs typeface="Tahoma"/>
              </a:rPr>
              <a:t>Taking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225" dirty="0">
                <a:solidFill>
                  <a:srgbClr val="04182D"/>
                </a:solidFill>
                <a:latin typeface="Tahoma"/>
                <a:cs typeface="Tahoma"/>
              </a:rPr>
              <a:t>a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0" dirty="0">
                <a:solidFill>
                  <a:srgbClr val="04182D"/>
                </a:solidFill>
                <a:latin typeface="Tahoma"/>
                <a:cs typeface="Tahoma"/>
              </a:rPr>
              <a:t>majority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65" dirty="0">
                <a:solidFill>
                  <a:srgbClr val="04182D"/>
                </a:solidFill>
                <a:latin typeface="Tahoma"/>
                <a:cs typeface="Tahoma"/>
              </a:rPr>
              <a:t>vote</a:t>
            </a:r>
            <a:endParaRPr sz="2550">
              <a:latin typeface="Tahoma"/>
              <a:cs typeface="Tahoma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326677E-4AF9-3CF6-BF9E-08873C3DA89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11</a:t>
            </a:fld>
            <a:endParaRPr lang="en-US" altLang="ko-KR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355" dirty="0"/>
              <a:t>k-</a:t>
            </a:r>
            <a:r>
              <a:rPr spc="-200" dirty="0"/>
              <a:t>Nearest</a:t>
            </a:r>
            <a:r>
              <a:rPr spc="-120" dirty="0"/>
              <a:t> </a:t>
            </a:r>
            <a:r>
              <a:rPr spc="-195" dirty="0"/>
              <a:t>Neighbors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98084" y="1166812"/>
            <a:ext cx="8761327" cy="6489114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CB6411-1893-6BBE-EA44-B207F50607C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12</a:t>
            </a:fld>
            <a:endParaRPr lang="en-US" altLang="ko-K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355" dirty="0"/>
              <a:t>k-</a:t>
            </a:r>
            <a:r>
              <a:rPr spc="-200" dirty="0"/>
              <a:t>Nearest</a:t>
            </a:r>
            <a:r>
              <a:rPr spc="-120" dirty="0"/>
              <a:t> </a:t>
            </a:r>
            <a:r>
              <a:rPr spc="-195" dirty="0"/>
              <a:t>Neighbors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98084" y="1166812"/>
            <a:ext cx="8761327" cy="6489114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B0BA5F-F36C-E15F-8BC8-05E0734C597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13</a:t>
            </a:fld>
            <a:endParaRPr lang="en-US" altLang="ko-K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355" dirty="0"/>
              <a:t>k-</a:t>
            </a:r>
            <a:r>
              <a:rPr spc="-200" dirty="0"/>
              <a:t>Nearest</a:t>
            </a:r>
            <a:r>
              <a:rPr spc="-120" dirty="0"/>
              <a:t> </a:t>
            </a:r>
            <a:r>
              <a:rPr spc="-195" dirty="0"/>
              <a:t>Neighbors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98084" y="1166812"/>
            <a:ext cx="8761327" cy="6489114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5849B-BB71-CBDA-B057-80B5B96FC26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14</a:t>
            </a:fld>
            <a:endParaRPr lang="en-US" altLang="ko-KR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80" dirty="0"/>
              <a:t>KNN</a:t>
            </a:r>
            <a:r>
              <a:rPr spc="-235" dirty="0"/>
              <a:t> </a:t>
            </a:r>
            <a:r>
              <a:rPr spc="-385" dirty="0"/>
              <a:t>Intuition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98084" y="1166800"/>
            <a:ext cx="8761328" cy="6530054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F43FBD-F464-9BEC-0BA0-FD21E6A7F2A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15</a:t>
            </a:fld>
            <a:endParaRPr lang="en-US" altLang="ko-KR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80" dirty="0"/>
              <a:t>KNN</a:t>
            </a:r>
            <a:r>
              <a:rPr spc="-235" dirty="0"/>
              <a:t> </a:t>
            </a:r>
            <a:r>
              <a:rPr spc="-385" dirty="0"/>
              <a:t>Intuition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1848" y="1166800"/>
            <a:ext cx="8433801" cy="6530054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21E8B2-E77E-6B9B-BBE8-880C952BF65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16</a:t>
            </a:fld>
            <a:endParaRPr lang="en-US" altLang="ko-KR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60" dirty="0"/>
              <a:t>Using</a:t>
            </a:r>
            <a:r>
              <a:rPr spc="-140" dirty="0"/>
              <a:t> </a:t>
            </a:r>
            <a:r>
              <a:rPr spc="-250" dirty="0"/>
              <a:t>scikit-</a:t>
            </a:r>
            <a:r>
              <a:rPr spc="-204" dirty="0"/>
              <a:t>learn</a:t>
            </a:r>
            <a:r>
              <a:rPr spc="-140" dirty="0"/>
              <a:t> </a:t>
            </a:r>
            <a:r>
              <a:rPr spc="-215" dirty="0"/>
              <a:t>to</a:t>
            </a:r>
            <a:r>
              <a:rPr spc="-135" dirty="0"/>
              <a:t> </a:t>
            </a:r>
            <a:r>
              <a:rPr spc="-190" dirty="0"/>
              <a:t>fit</a:t>
            </a:r>
            <a:r>
              <a:rPr spc="-140" dirty="0"/>
              <a:t> </a:t>
            </a:r>
            <a:r>
              <a:rPr spc="50" dirty="0"/>
              <a:t>a</a:t>
            </a:r>
            <a:r>
              <a:rPr spc="-140" dirty="0"/>
              <a:t> classifier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91289" y="1166800"/>
            <a:ext cx="14575155" cy="2292985"/>
            <a:chOff x="491289" y="1166800"/>
            <a:chExt cx="14575155" cy="2292985"/>
          </a:xfrm>
        </p:grpSpPr>
        <p:sp>
          <p:nvSpPr>
            <p:cNvPr id="4" name="object 4"/>
            <p:cNvSpPr/>
            <p:nvPr/>
          </p:nvSpPr>
          <p:spPr>
            <a:xfrm>
              <a:off x="491289" y="1166800"/>
              <a:ext cx="14575155" cy="2292985"/>
            </a:xfrm>
            <a:custGeom>
              <a:avLst/>
              <a:gdLst/>
              <a:ahLst/>
              <a:cxnLst/>
              <a:rect l="l" t="t" r="r" b="b"/>
              <a:pathLst>
                <a:path w="14575155" h="2292985">
                  <a:moveTo>
                    <a:pt x="14498413" y="2292683"/>
                  </a:moveTo>
                  <a:lnTo>
                    <a:pt x="76505" y="2292683"/>
                  </a:lnTo>
                  <a:lnTo>
                    <a:pt x="71180" y="2292159"/>
                  </a:lnTo>
                  <a:lnTo>
                    <a:pt x="31920" y="2275896"/>
                  </a:lnTo>
                  <a:lnTo>
                    <a:pt x="4175" y="2237169"/>
                  </a:lnTo>
                  <a:lnTo>
                    <a:pt x="0" y="2216178"/>
                  </a:lnTo>
                  <a:lnTo>
                    <a:pt x="0" y="2210802"/>
                  </a:lnTo>
                  <a:lnTo>
                    <a:pt x="0" y="76505"/>
                  </a:lnTo>
                  <a:lnTo>
                    <a:pt x="16786" y="31920"/>
                  </a:lnTo>
                  <a:lnTo>
                    <a:pt x="55513" y="4175"/>
                  </a:lnTo>
                  <a:lnTo>
                    <a:pt x="76505" y="0"/>
                  </a:lnTo>
                  <a:lnTo>
                    <a:pt x="14498413" y="0"/>
                  </a:lnTo>
                  <a:lnTo>
                    <a:pt x="14542998" y="16786"/>
                  </a:lnTo>
                  <a:lnTo>
                    <a:pt x="14570742" y="55513"/>
                  </a:lnTo>
                  <a:lnTo>
                    <a:pt x="14574918" y="76505"/>
                  </a:lnTo>
                  <a:lnTo>
                    <a:pt x="14574918" y="2216178"/>
                  </a:lnTo>
                  <a:lnTo>
                    <a:pt x="14558132" y="2260763"/>
                  </a:lnTo>
                  <a:lnTo>
                    <a:pt x="14519404" y="2288508"/>
                  </a:lnTo>
                  <a:lnTo>
                    <a:pt x="14503737" y="2292159"/>
                  </a:lnTo>
                  <a:lnTo>
                    <a:pt x="14498413" y="2292683"/>
                  </a:lnTo>
                  <a:close/>
                </a:path>
              </a:pathLst>
            </a:custGeom>
            <a:solidFill>
              <a:srgbClr val="F6F2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72261" y="1447469"/>
              <a:ext cx="4958080" cy="283210"/>
            </a:xfrm>
            <a:custGeom>
              <a:avLst/>
              <a:gdLst/>
              <a:ahLst/>
              <a:cxnLst/>
              <a:rect l="l" t="t" r="r" b="b"/>
              <a:pathLst>
                <a:path w="4958080" h="283210">
                  <a:moveTo>
                    <a:pt x="147980" y="9994"/>
                  </a:moveTo>
                  <a:lnTo>
                    <a:pt x="93332" y="9994"/>
                  </a:lnTo>
                  <a:lnTo>
                    <a:pt x="83096" y="10769"/>
                  </a:lnTo>
                  <a:lnTo>
                    <a:pt x="49060" y="36728"/>
                  </a:lnTo>
                  <a:lnTo>
                    <a:pt x="45821" y="55473"/>
                  </a:lnTo>
                  <a:lnTo>
                    <a:pt x="45821" y="64719"/>
                  </a:lnTo>
                  <a:lnTo>
                    <a:pt x="0" y="64719"/>
                  </a:lnTo>
                  <a:lnTo>
                    <a:pt x="0" y="100114"/>
                  </a:lnTo>
                  <a:lnTo>
                    <a:pt x="45821" y="100114"/>
                  </a:lnTo>
                  <a:lnTo>
                    <a:pt x="45821" y="231101"/>
                  </a:lnTo>
                  <a:lnTo>
                    <a:pt x="83540" y="231101"/>
                  </a:lnTo>
                  <a:lnTo>
                    <a:pt x="83540" y="100114"/>
                  </a:lnTo>
                  <a:lnTo>
                    <a:pt x="147980" y="100114"/>
                  </a:lnTo>
                  <a:lnTo>
                    <a:pt x="147980" y="64719"/>
                  </a:lnTo>
                  <a:lnTo>
                    <a:pt x="83540" y="64719"/>
                  </a:lnTo>
                  <a:lnTo>
                    <a:pt x="83540" y="51892"/>
                  </a:lnTo>
                  <a:lnTo>
                    <a:pt x="84328" y="49441"/>
                  </a:lnTo>
                  <a:lnTo>
                    <a:pt x="87553" y="46215"/>
                  </a:lnTo>
                  <a:lnTo>
                    <a:pt x="90017" y="45402"/>
                  </a:lnTo>
                  <a:lnTo>
                    <a:pt x="147980" y="45402"/>
                  </a:lnTo>
                  <a:lnTo>
                    <a:pt x="147980" y="9994"/>
                  </a:lnTo>
                  <a:close/>
                </a:path>
                <a:path w="4958080" h="283210">
                  <a:moveTo>
                    <a:pt x="319646" y="122580"/>
                  </a:moveTo>
                  <a:lnTo>
                    <a:pt x="310400" y="85559"/>
                  </a:lnTo>
                  <a:lnTo>
                    <a:pt x="272326" y="59791"/>
                  </a:lnTo>
                  <a:lnTo>
                    <a:pt x="259270" y="58699"/>
                  </a:lnTo>
                  <a:lnTo>
                    <a:pt x="242265" y="61010"/>
                  </a:lnTo>
                  <a:lnTo>
                    <a:pt x="229666" y="67932"/>
                  </a:lnTo>
                  <a:lnTo>
                    <a:pt x="221488" y="79476"/>
                  </a:lnTo>
                  <a:lnTo>
                    <a:pt x="217703" y="95643"/>
                  </a:lnTo>
                  <a:lnTo>
                    <a:pt x="217792" y="95148"/>
                  </a:lnTo>
                  <a:lnTo>
                    <a:pt x="223647" y="61569"/>
                  </a:lnTo>
                  <a:lnTo>
                    <a:pt x="186575" y="61569"/>
                  </a:lnTo>
                  <a:lnTo>
                    <a:pt x="186575" y="231101"/>
                  </a:lnTo>
                  <a:lnTo>
                    <a:pt x="224218" y="231101"/>
                  </a:lnTo>
                  <a:lnTo>
                    <a:pt x="224269" y="114134"/>
                  </a:lnTo>
                  <a:lnTo>
                    <a:pt x="226758" y="106299"/>
                  </a:lnTo>
                  <a:lnTo>
                    <a:pt x="236562" y="95643"/>
                  </a:lnTo>
                  <a:lnTo>
                    <a:pt x="237083" y="95148"/>
                  </a:lnTo>
                  <a:lnTo>
                    <a:pt x="244106" y="92417"/>
                  </a:lnTo>
                  <a:lnTo>
                    <a:pt x="262572" y="92417"/>
                  </a:lnTo>
                  <a:lnTo>
                    <a:pt x="269697" y="95148"/>
                  </a:lnTo>
                  <a:lnTo>
                    <a:pt x="279527" y="106070"/>
                  </a:lnTo>
                  <a:lnTo>
                    <a:pt x="279603" y="106299"/>
                  </a:lnTo>
                  <a:lnTo>
                    <a:pt x="282003" y="114134"/>
                  </a:lnTo>
                  <a:lnTo>
                    <a:pt x="282003" y="137972"/>
                  </a:lnTo>
                  <a:lnTo>
                    <a:pt x="319646" y="137972"/>
                  </a:lnTo>
                  <a:lnTo>
                    <a:pt x="319646" y="122580"/>
                  </a:lnTo>
                  <a:close/>
                </a:path>
                <a:path w="4958080" h="283210">
                  <a:moveTo>
                    <a:pt x="485305" y="124536"/>
                  </a:moveTo>
                  <a:lnTo>
                    <a:pt x="475107" y="86131"/>
                  </a:lnTo>
                  <a:lnTo>
                    <a:pt x="447662" y="63957"/>
                  </a:lnTo>
                  <a:lnTo>
                    <a:pt x="447662" y="114363"/>
                  </a:lnTo>
                  <a:lnTo>
                    <a:pt x="447662" y="178295"/>
                  </a:lnTo>
                  <a:lnTo>
                    <a:pt x="445185" y="186131"/>
                  </a:lnTo>
                  <a:lnTo>
                    <a:pt x="435343" y="196532"/>
                  </a:lnTo>
                  <a:lnTo>
                    <a:pt x="428142" y="199123"/>
                  </a:lnTo>
                  <a:lnTo>
                    <a:pt x="409054" y="199123"/>
                  </a:lnTo>
                  <a:lnTo>
                    <a:pt x="401828" y="196532"/>
                  </a:lnTo>
                  <a:lnTo>
                    <a:pt x="392036" y="186131"/>
                  </a:lnTo>
                  <a:lnTo>
                    <a:pt x="389585" y="178295"/>
                  </a:lnTo>
                  <a:lnTo>
                    <a:pt x="389585" y="114363"/>
                  </a:lnTo>
                  <a:lnTo>
                    <a:pt x="392036" y="106553"/>
                  </a:lnTo>
                  <a:lnTo>
                    <a:pt x="401828" y="96151"/>
                  </a:lnTo>
                  <a:lnTo>
                    <a:pt x="409054" y="93535"/>
                  </a:lnTo>
                  <a:lnTo>
                    <a:pt x="428142" y="93535"/>
                  </a:lnTo>
                  <a:lnTo>
                    <a:pt x="435343" y="96151"/>
                  </a:lnTo>
                  <a:lnTo>
                    <a:pt x="440245" y="101371"/>
                  </a:lnTo>
                  <a:lnTo>
                    <a:pt x="445185" y="106553"/>
                  </a:lnTo>
                  <a:lnTo>
                    <a:pt x="447662" y="63957"/>
                  </a:lnTo>
                  <a:lnTo>
                    <a:pt x="418617" y="58699"/>
                  </a:lnTo>
                  <a:lnTo>
                    <a:pt x="404114" y="59804"/>
                  </a:lnTo>
                  <a:lnTo>
                    <a:pt x="362038" y="86131"/>
                  </a:lnTo>
                  <a:lnTo>
                    <a:pt x="351891" y="124536"/>
                  </a:lnTo>
                  <a:lnTo>
                    <a:pt x="351878" y="167843"/>
                  </a:lnTo>
                  <a:lnTo>
                    <a:pt x="352996" y="182333"/>
                  </a:lnTo>
                  <a:lnTo>
                    <a:pt x="379768" y="223964"/>
                  </a:lnTo>
                  <a:lnTo>
                    <a:pt x="418617" y="233959"/>
                  </a:lnTo>
                  <a:lnTo>
                    <a:pt x="433095" y="232854"/>
                  </a:lnTo>
                  <a:lnTo>
                    <a:pt x="475107" y="206502"/>
                  </a:lnTo>
                  <a:lnTo>
                    <a:pt x="485305" y="167843"/>
                  </a:lnTo>
                  <a:lnTo>
                    <a:pt x="485305" y="124536"/>
                  </a:lnTo>
                  <a:close/>
                </a:path>
                <a:path w="4958080" h="283210">
                  <a:moveTo>
                    <a:pt x="663549" y="105359"/>
                  </a:moveTo>
                  <a:lnTo>
                    <a:pt x="662940" y="95554"/>
                  </a:lnTo>
                  <a:lnTo>
                    <a:pt x="661873" y="90385"/>
                  </a:lnTo>
                  <a:lnTo>
                    <a:pt x="661098" y="86690"/>
                  </a:lnTo>
                  <a:lnTo>
                    <a:pt x="660450" y="85001"/>
                  </a:lnTo>
                  <a:lnTo>
                    <a:pt x="660374" y="84797"/>
                  </a:lnTo>
                  <a:lnTo>
                    <a:pt x="626402" y="58699"/>
                  </a:lnTo>
                  <a:lnTo>
                    <a:pt x="618045" y="58699"/>
                  </a:lnTo>
                  <a:lnTo>
                    <a:pt x="611365" y="61010"/>
                  </a:lnTo>
                  <a:lnTo>
                    <a:pt x="610514" y="61569"/>
                  </a:lnTo>
                  <a:lnTo>
                    <a:pt x="599694" y="70827"/>
                  </a:lnTo>
                  <a:lnTo>
                    <a:pt x="599389" y="71767"/>
                  </a:lnTo>
                  <a:lnTo>
                    <a:pt x="598830" y="70192"/>
                  </a:lnTo>
                  <a:lnTo>
                    <a:pt x="597941" y="69456"/>
                  </a:lnTo>
                  <a:lnTo>
                    <a:pt x="597941" y="78765"/>
                  </a:lnTo>
                  <a:lnTo>
                    <a:pt x="597687" y="77025"/>
                  </a:lnTo>
                  <a:lnTo>
                    <a:pt x="597814" y="76657"/>
                  </a:lnTo>
                  <a:lnTo>
                    <a:pt x="597839" y="77025"/>
                  </a:lnTo>
                  <a:lnTo>
                    <a:pt x="597941" y="78765"/>
                  </a:lnTo>
                  <a:lnTo>
                    <a:pt x="597941" y="69456"/>
                  </a:lnTo>
                  <a:lnTo>
                    <a:pt x="593369" y="65620"/>
                  </a:lnTo>
                  <a:lnTo>
                    <a:pt x="587959" y="61010"/>
                  </a:lnTo>
                  <a:lnTo>
                    <a:pt x="581291" y="58699"/>
                  </a:lnTo>
                  <a:lnTo>
                    <a:pt x="565010" y="58699"/>
                  </a:lnTo>
                  <a:lnTo>
                    <a:pt x="558431" y="61010"/>
                  </a:lnTo>
                  <a:lnTo>
                    <a:pt x="558203" y="61010"/>
                  </a:lnTo>
                  <a:lnTo>
                    <a:pt x="551053" y="67233"/>
                  </a:lnTo>
                  <a:lnTo>
                    <a:pt x="552094" y="61569"/>
                  </a:lnTo>
                  <a:lnTo>
                    <a:pt x="546138" y="61569"/>
                  </a:lnTo>
                  <a:lnTo>
                    <a:pt x="546138" y="84442"/>
                  </a:lnTo>
                  <a:lnTo>
                    <a:pt x="544741" y="77025"/>
                  </a:lnTo>
                  <a:lnTo>
                    <a:pt x="544868" y="76657"/>
                  </a:lnTo>
                  <a:lnTo>
                    <a:pt x="544906" y="77025"/>
                  </a:lnTo>
                  <a:lnTo>
                    <a:pt x="545071" y="78765"/>
                  </a:lnTo>
                  <a:lnTo>
                    <a:pt x="546138" y="84442"/>
                  </a:lnTo>
                  <a:lnTo>
                    <a:pt x="546138" y="61569"/>
                  </a:lnTo>
                  <a:lnTo>
                    <a:pt x="517525" y="61569"/>
                  </a:lnTo>
                  <a:lnTo>
                    <a:pt x="517525" y="231101"/>
                  </a:lnTo>
                  <a:lnTo>
                    <a:pt x="553212" y="231101"/>
                  </a:lnTo>
                  <a:lnTo>
                    <a:pt x="553212" y="99631"/>
                  </a:lnTo>
                  <a:lnTo>
                    <a:pt x="554075" y="95948"/>
                  </a:lnTo>
                  <a:lnTo>
                    <a:pt x="557568" y="91516"/>
                  </a:lnTo>
                  <a:lnTo>
                    <a:pt x="560095" y="90385"/>
                  </a:lnTo>
                  <a:lnTo>
                    <a:pt x="566813" y="90385"/>
                  </a:lnTo>
                  <a:lnTo>
                    <a:pt x="569328" y="91516"/>
                  </a:lnTo>
                  <a:lnTo>
                    <a:pt x="573024" y="95948"/>
                  </a:lnTo>
                  <a:lnTo>
                    <a:pt x="574179" y="99631"/>
                  </a:lnTo>
                  <a:lnTo>
                    <a:pt x="574268" y="231101"/>
                  </a:lnTo>
                  <a:lnTo>
                    <a:pt x="606806" y="231101"/>
                  </a:lnTo>
                  <a:lnTo>
                    <a:pt x="606831" y="99631"/>
                  </a:lnTo>
                  <a:lnTo>
                    <a:pt x="607860" y="95948"/>
                  </a:lnTo>
                  <a:lnTo>
                    <a:pt x="611644" y="91516"/>
                  </a:lnTo>
                  <a:lnTo>
                    <a:pt x="614197" y="90385"/>
                  </a:lnTo>
                  <a:lnTo>
                    <a:pt x="620915" y="90385"/>
                  </a:lnTo>
                  <a:lnTo>
                    <a:pt x="623379" y="91516"/>
                  </a:lnTo>
                  <a:lnTo>
                    <a:pt x="626770" y="95948"/>
                  </a:lnTo>
                  <a:lnTo>
                    <a:pt x="627786" y="99631"/>
                  </a:lnTo>
                  <a:lnTo>
                    <a:pt x="627862" y="231101"/>
                  </a:lnTo>
                  <a:lnTo>
                    <a:pt x="663549" y="231101"/>
                  </a:lnTo>
                  <a:lnTo>
                    <a:pt x="663549" y="105359"/>
                  </a:lnTo>
                  <a:close/>
                </a:path>
                <a:path w="4958080" h="283210">
                  <a:moveTo>
                    <a:pt x="4059644" y="16510"/>
                  </a:moveTo>
                  <a:lnTo>
                    <a:pt x="4057332" y="10909"/>
                  </a:lnTo>
                  <a:lnTo>
                    <a:pt x="4048099" y="2184"/>
                  </a:lnTo>
                  <a:lnTo>
                    <a:pt x="4042219" y="0"/>
                  </a:lnTo>
                  <a:lnTo>
                    <a:pt x="4022204" y="0"/>
                  </a:lnTo>
                  <a:lnTo>
                    <a:pt x="4016337" y="2184"/>
                  </a:lnTo>
                  <a:lnTo>
                    <a:pt x="4007091" y="10909"/>
                  </a:lnTo>
                  <a:lnTo>
                    <a:pt x="4004792" y="16510"/>
                  </a:lnTo>
                  <a:lnTo>
                    <a:pt x="4004792" y="30264"/>
                  </a:lnTo>
                  <a:lnTo>
                    <a:pt x="4007053" y="35814"/>
                  </a:lnTo>
                  <a:lnTo>
                    <a:pt x="4011574" y="40017"/>
                  </a:lnTo>
                  <a:lnTo>
                    <a:pt x="4016146" y="44170"/>
                  </a:lnTo>
                  <a:lnTo>
                    <a:pt x="4022064" y="46240"/>
                  </a:lnTo>
                  <a:lnTo>
                    <a:pt x="4042130" y="46240"/>
                  </a:lnTo>
                  <a:lnTo>
                    <a:pt x="4047985" y="44170"/>
                  </a:lnTo>
                  <a:lnTo>
                    <a:pt x="4057332" y="35814"/>
                  </a:lnTo>
                  <a:lnTo>
                    <a:pt x="4059644" y="30264"/>
                  </a:lnTo>
                  <a:lnTo>
                    <a:pt x="4059644" y="16510"/>
                  </a:lnTo>
                  <a:close/>
                </a:path>
                <a:path w="4958080" h="283210">
                  <a:moveTo>
                    <a:pt x="4106938" y="195694"/>
                  </a:moveTo>
                  <a:lnTo>
                    <a:pt x="4053903" y="195694"/>
                  </a:lnTo>
                  <a:lnTo>
                    <a:pt x="4053903" y="61569"/>
                  </a:lnTo>
                  <a:lnTo>
                    <a:pt x="3967492" y="61569"/>
                  </a:lnTo>
                  <a:lnTo>
                    <a:pt x="3967492" y="96964"/>
                  </a:lnTo>
                  <a:lnTo>
                    <a:pt x="4016197" y="96964"/>
                  </a:lnTo>
                  <a:lnTo>
                    <a:pt x="4016197" y="195694"/>
                  </a:lnTo>
                  <a:lnTo>
                    <a:pt x="3960355" y="195694"/>
                  </a:lnTo>
                  <a:lnTo>
                    <a:pt x="3960355" y="231101"/>
                  </a:lnTo>
                  <a:lnTo>
                    <a:pt x="4106938" y="231101"/>
                  </a:lnTo>
                  <a:lnTo>
                    <a:pt x="4106938" y="195694"/>
                  </a:lnTo>
                  <a:close/>
                </a:path>
                <a:path w="4958080" h="283210">
                  <a:moveTo>
                    <a:pt x="4274274" y="105359"/>
                  </a:moveTo>
                  <a:lnTo>
                    <a:pt x="4273664" y="95554"/>
                  </a:lnTo>
                  <a:lnTo>
                    <a:pt x="4272585" y="90385"/>
                  </a:lnTo>
                  <a:lnTo>
                    <a:pt x="4271823" y="86690"/>
                  </a:lnTo>
                  <a:lnTo>
                    <a:pt x="4271175" y="85001"/>
                  </a:lnTo>
                  <a:lnTo>
                    <a:pt x="4271099" y="84797"/>
                  </a:lnTo>
                  <a:lnTo>
                    <a:pt x="4268762" y="78765"/>
                  </a:lnTo>
                  <a:lnTo>
                    <a:pt x="4237113" y="58699"/>
                  </a:lnTo>
                  <a:lnTo>
                    <a:pt x="4228770" y="58699"/>
                  </a:lnTo>
                  <a:lnTo>
                    <a:pt x="4222089" y="61010"/>
                  </a:lnTo>
                  <a:lnTo>
                    <a:pt x="4221226" y="61569"/>
                  </a:lnTo>
                  <a:lnTo>
                    <a:pt x="4210418" y="70827"/>
                  </a:lnTo>
                  <a:lnTo>
                    <a:pt x="4210113" y="71767"/>
                  </a:lnTo>
                  <a:lnTo>
                    <a:pt x="4209554" y="70192"/>
                  </a:lnTo>
                  <a:lnTo>
                    <a:pt x="4208665" y="69456"/>
                  </a:lnTo>
                  <a:lnTo>
                    <a:pt x="4208665" y="78765"/>
                  </a:lnTo>
                  <a:lnTo>
                    <a:pt x="4208411" y="77025"/>
                  </a:lnTo>
                  <a:lnTo>
                    <a:pt x="4208538" y="76657"/>
                  </a:lnTo>
                  <a:lnTo>
                    <a:pt x="4208564" y="77025"/>
                  </a:lnTo>
                  <a:lnTo>
                    <a:pt x="4208665" y="78765"/>
                  </a:lnTo>
                  <a:lnTo>
                    <a:pt x="4208665" y="69456"/>
                  </a:lnTo>
                  <a:lnTo>
                    <a:pt x="4204093" y="65620"/>
                  </a:lnTo>
                  <a:lnTo>
                    <a:pt x="4198683" y="61010"/>
                  </a:lnTo>
                  <a:lnTo>
                    <a:pt x="4192016" y="58699"/>
                  </a:lnTo>
                  <a:lnTo>
                    <a:pt x="4175734" y="58699"/>
                  </a:lnTo>
                  <a:lnTo>
                    <a:pt x="4169156" y="61010"/>
                  </a:lnTo>
                  <a:lnTo>
                    <a:pt x="4168927" y="61010"/>
                  </a:lnTo>
                  <a:lnTo>
                    <a:pt x="4161777" y="67233"/>
                  </a:lnTo>
                  <a:lnTo>
                    <a:pt x="4162818" y="61569"/>
                  </a:lnTo>
                  <a:lnTo>
                    <a:pt x="4156862" y="61569"/>
                  </a:lnTo>
                  <a:lnTo>
                    <a:pt x="4156862" y="84442"/>
                  </a:lnTo>
                  <a:lnTo>
                    <a:pt x="4155465" y="77025"/>
                  </a:lnTo>
                  <a:lnTo>
                    <a:pt x="4155592" y="76657"/>
                  </a:lnTo>
                  <a:lnTo>
                    <a:pt x="4155630" y="77025"/>
                  </a:lnTo>
                  <a:lnTo>
                    <a:pt x="4155795" y="78765"/>
                  </a:lnTo>
                  <a:lnTo>
                    <a:pt x="4156862" y="84442"/>
                  </a:lnTo>
                  <a:lnTo>
                    <a:pt x="4156862" y="61569"/>
                  </a:lnTo>
                  <a:lnTo>
                    <a:pt x="4128249" y="61569"/>
                  </a:lnTo>
                  <a:lnTo>
                    <a:pt x="4128249" y="231101"/>
                  </a:lnTo>
                  <a:lnTo>
                    <a:pt x="4163936" y="231101"/>
                  </a:lnTo>
                  <a:lnTo>
                    <a:pt x="4163936" y="99631"/>
                  </a:lnTo>
                  <a:lnTo>
                    <a:pt x="4164800" y="95948"/>
                  </a:lnTo>
                  <a:lnTo>
                    <a:pt x="4168292" y="91516"/>
                  </a:lnTo>
                  <a:lnTo>
                    <a:pt x="4170819" y="90385"/>
                  </a:lnTo>
                  <a:lnTo>
                    <a:pt x="4177525" y="90385"/>
                  </a:lnTo>
                  <a:lnTo>
                    <a:pt x="4180052" y="91516"/>
                  </a:lnTo>
                  <a:lnTo>
                    <a:pt x="4183748" y="95948"/>
                  </a:lnTo>
                  <a:lnTo>
                    <a:pt x="4184891" y="99631"/>
                  </a:lnTo>
                  <a:lnTo>
                    <a:pt x="4184993" y="231101"/>
                  </a:lnTo>
                  <a:lnTo>
                    <a:pt x="4217530" y="231101"/>
                  </a:lnTo>
                  <a:lnTo>
                    <a:pt x="4217555" y="99631"/>
                  </a:lnTo>
                  <a:lnTo>
                    <a:pt x="4218584" y="95948"/>
                  </a:lnTo>
                  <a:lnTo>
                    <a:pt x="4222356" y="91516"/>
                  </a:lnTo>
                  <a:lnTo>
                    <a:pt x="4224921" y="90385"/>
                  </a:lnTo>
                  <a:lnTo>
                    <a:pt x="4231640" y="90385"/>
                  </a:lnTo>
                  <a:lnTo>
                    <a:pt x="4234104" y="91516"/>
                  </a:lnTo>
                  <a:lnTo>
                    <a:pt x="4237494" y="95948"/>
                  </a:lnTo>
                  <a:lnTo>
                    <a:pt x="4238510" y="99631"/>
                  </a:lnTo>
                  <a:lnTo>
                    <a:pt x="4238587" y="231101"/>
                  </a:lnTo>
                  <a:lnTo>
                    <a:pt x="4274274" y="231101"/>
                  </a:lnTo>
                  <a:lnTo>
                    <a:pt x="4274274" y="105359"/>
                  </a:lnTo>
                  <a:close/>
                </a:path>
                <a:path w="4958080" h="283210">
                  <a:moveTo>
                    <a:pt x="4439920" y="123139"/>
                  </a:moveTo>
                  <a:lnTo>
                    <a:pt x="4431271" y="85864"/>
                  </a:lnTo>
                  <a:lnTo>
                    <a:pt x="4402277" y="61887"/>
                  </a:lnTo>
                  <a:lnTo>
                    <a:pt x="4402277" y="114134"/>
                  </a:lnTo>
                  <a:lnTo>
                    <a:pt x="4402277" y="178523"/>
                  </a:lnTo>
                  <a:lnTo>
                    <a:pt x="4399877" y="186499"/>
                  </a:lnTo>
                  <a:lnTo>
                    <a:pt x="4390352" y="196951"/>
                  </a:lnTo>
                  <a:lnTo>
                    <a:pt x="4383278" y="199682"/>
                  </a:lnTo>
                  <a:lnTo>
                    <a:pt x="4365129" y="199682"/>
                  </a:lnTo>
                  <a:lnTo>
                    <a:pt x="4358081" y="196951"/>
                  </a:lnTo>
                  <a:lnTo>
                    <a:pt x="4357167" y="195973"/>
                  </a:lnTo>
                  <a:lnTo>
                    <a:pt x="4352950" y="191490"/>
                  </a:lnTo>
                  <a:lnTo>
                    <a:pt x="4347870" y="185991"/>
                  </a:lnTo>
                  <a:lnTo>
                    <a:pt x="4345470" y="178523"/>
                  </a:lnTo>
                  <a:lnTo>
                    <a:pt x="4345470" y="114134"/>
                  </a:lnTo>
                  <a:lnTo>
                    <a:pt x="4365129" y="92976"/>
                  </a:lnTo>
                  <a:lnTo>
                    <a:pt x="4383278" y="92976"/>
                  </a:lnTo>
                  <a:lnTo>
                    <a:pt x="4390275" y="95618"/>
                  </a:lnTo>
                  <a:lnTo>
                    <a:pt x="4399877" y="106159"/>
                  </a:lnTo>
                  <a:lnTo>
                    <a:pt x="4402277" y="114134"/>
                  </a:lnTo>
                  <a:lnTo>
                    <a:pt x="4402277" y="61887"/>
                  </a:lnTo>
                  <a:lnTo>
                    <a:pt x="4395254" y="59804"/>
                  </a:lnTo>
                  <a:lnTo>
                    <a:pt x="4382694" y="58699"/>
                  </a:lnTo>
                  <a:lnTo>
                    <a:pt x="4373219" y="59334"/>
                  </a:lnTo>
                  <a:lnTo>
                    <a:pt x="4343019" y="76327"/>
                  </a:lnTo>
                  <a:lnTo>
                    <a:pt x="4339793" y="96850"/>
                  </a:lnTo>
                  <a:lnTo>
                    <a:pt x="4343095" y="75780"/>
                  </a:lnTo>
                  <a:lnTo>
                    <a:pt x="4345330" y="61569"/>
                  </a:lnTo>
                  <a:lnTo>
                    <a:pt x="4338828" y="61569"/>
                  </a:lnTo>
                  <a:lnTo>
                    <a:pt x="4338828" y="195973"/>
                  </a:lnTo>
                  <a:lnTo>
                    <a:pt x="4338790" y="196951"/>
                  </a:lnTo>
                  <a:lnTo>
                    <a:pt x="4338688" y="198932"/>
                  </a:lnTo>
                  <a:lnTo>
                    <a:pt x="4338828" y="195973"/>
                  </a:lnTo>
                  <a:lnTo>
                    <a:pt x="4338828" y="61569"/>
                  </a:lnTo>
                  <a:lnTo>
                    <a:pt x="4307687" y="61569"/>
                  </a:lnTo>
                  <a:lnTo>
                    <a:pt x="4307687" y="282663"/>
                  </a:lnTo>
                  <a:lnTo>
                    <a:pt x="4345330" y="282663"/>
                  </a:lnTo>
                  <a:lnTo>
                    <a:pt x="4345127" y="229552"/>
                  </a:lnTo>
                  <a:lnTo>
                    <a:pt x="4343108" y="216966"/>
                  </a:lnTo>
                  <a:lnTo>
                    <a:pt x="4343781" y="218160"/>
                  </a:lnTo>
                  <a:lnTo>
                    <a:pt x="4382694" y="233959"/>
                  </a:lnTo>
                  <a:lnTo>
                    <a:pt x="4395254" y="232867"/>
                  </a:lnTo>
                  <a:lnTo>
                    <a:pt x="4431271" y="206781"/>
                  </a:lnTo>
                  <a:lnTo>
                    <a:pt x="4434357" y="199682"/>
                  </a:lnTo>
                  <a:lnTo>
                    <a:pt x="4436072" y="195745"/>
                  </a:lnTo>
                  <a:lnTo>
                    <a:pt x="4438967" y="183235"/>
                  </a:lnTo>
                  <a:lnTo>
                    <a:pt x="4439920" y="169240"/>
                  </a:lnTo>
                  <a:lnTo>
                    <a:pt x="4439920" y="123139"/>
                  </a:lnTo>
                  <a:close/>
                </a:path>
                <a:path w="4958080" h="283210">
                  <a:moveTo>
                    <a:pt x="4611878" y="124536"/>
                  </a:moveTo>
                  <a:lnTo>
                    <a:pt x="4601680" y="86131"/>
                  </a:lnTo>
                  <a:lnTo>
                    <a:pt x="4574235" y="63957"/>
                  </a:lnTo>
                  <a:lnTo>
                    <a:pt x="4574235" y="114363"/>
                  </a:lnTo>
                  <a:lnTo>
                    <a:pt x="4574235" y="178295"/>
                  </a:lnTo>
                  <a:lnTo>
                    <a:pt x="4571758" y="186131"/>
                  </a:lnTo>
                  <a:lnTo>
                    <a:pt x="4561916" y="196532"/>
                  </a:lnTo>
                  <a:lnTo>
                    <a:pt x="4554715" y="199123"/>
                  </a:lnTo>
                  <a:lnTo>
                    <a:pt x="4535640" y="199123"/>
                  </a:lnTo>
                  <a:lnTo>
                    <a:pt x="4528401" y="196532"/>
                  </a:lnTo>
                  <a:lnTo>
                    <a:pt x="4518609" y="186131"/>
                  </a:lnTo>
                  <a:lnTo>
                    <a:pt x="4516158" y="178295"/>
                  </a:lnTo>
                  <a:lnTo>
                    <a:pt x="4516158" y="114363"/>
                  </a:lnTo>
                  <a:lnTo>
                    <a:pt x="4518609" y="106553"/>
                  </a:lnTo>
                  <a:lnTo>
                    <a:pt x="4528401" y="96151"/>
                  </a:lnTo>
                  <a:lnTo>
                    <a:pt x="4535640" y="93535"/>
                  </a:lnTo>
                  <a:lnTo>
                    <a:pt x="4554715" y="93535"/>
                  </a:lnTo>
                  <a:lnTo>
                    <a:pt x="4561916" y="96151"/>
                  </a:lnTo>
                  <a:lnTo>
                    <a:pt x="4566818" y="101371"/>
                  </a:lnTo>
                  <a:lnTo>
                    <a:pt x="4571758" y="106553"/>
                  </a:lnTo>
                  <a:lnTo>
                    <a:pt x="4574235" y="63957"/>
                  </a:lnTo>
                  <a:lnTo>
                    <a:pt x="4545203" y="58699"/>
                  </a:lnTo>
                  <a:lnTo>
                    <a:pt x="4530687" y="59804"/>
                  </a:lnTo>
                  <a:lnTo>
                    <a:pt x="4488612" y="86131"/>
                  </a:lnTo>
                  <a:lnTo>
                    <a:pt x="4478464" y="124536"/>
                  </a:lnTo>
                  <a:lnTo>
                    <a:pt x="4478452" y="167843"/>
                  </a:lnTo>
                  <a:lnTo>
                    <a:pt x="4479582" y="182333"/>
                  </a:lnTo>
                  <a:lnTo>
                    <a:pt x="4506341" y="223964"/>
                  </a:lnTo>
                  <a:lnTo>
                    <a:pt x="4545203" y="233959"/>
                  </a:lnTo>
                  <a:lnTo>
                    <a:pt x="4559668" y="232854"/>
                  </a:lnTo>
                  <a:lnTo>
                    <a:pt x="4601680" y="206502"/>
                  </a:lnTo>
                  <a:lnTo>
                    <a:pt x="4611878" y="167843"/>
                  </a:lnTo>
                  <a:lnTo>
                    <a:pt x="4611878" y="124536"/>
                  </a:lnTo>
                  <a:close/>
                </a:path>
                <a:path w="4958080" h="283210">
                  <a:moveTo>
                    <a:pt x="4790122" y="122580"/>
                  </a:moveTo>
                  <a:lnTo>
                    <a:pt x="4780877" y="85559"/>
                  </a:lnTo>
                  <a:lnTo>
                    <a:pt x="4742802" y="59791"/>
                  </a:lnTo>
                  <a:lnTo>
                    <a:pt x="4729746" y="58699"/>
                  </a:lnTo>
                  <a:lnTo>
                    <a:pt x="4712741" y="61010"/>
                  </a:lnTo>
                  <a:lnTo>
                    <a:pt x="4700143" y="67932"/>
                  </a:lnTo>
                  <a:lnTo>
                    <a:pt x="4691964" y="79476"/>
                  </a:lnTo>
                  <a:lnTo>
                    <a:pt x="4688179" y="95643"/>
                  </a:lnTo>
                  <a:lnTo>
                    <a:pt x="4688268" y="95148"/>
                  </a:lnTo>
                  <a:lnTo>
                    <a:pt x="4694123" y="61569"/>
                  </a:lnTo>
                  <a:lnTo>
                    <a:pt x="4657052" y="61569"/>
                  </a:lnTo>
                  <a:lnTo>
                    <a:pt x="4657052" y="231101"/>
                  </a:lnTo>
                  <a:lnTo>
                    <a:pt x="4694682" y="231101"/>
                  </a:lnTo>
                  <a:lnTo>
                    <a:pt x="4694745" y="114134"/>
                  </a:lnTo>
                  <a:lnTo>
                    <a:pt x="4697234" y="106299"/>
                  </a:lnTo>
                  <a:lnTo>
                    <a:pt x="4707039" y="95643"/>
                  </a:lnTo>
                  <a:lnTo>
                    <a:pt x="4707560" y="95148"/>
                  </a:lnTo>
                  <a:lnTo>
                    <a:pt x="4714583" y="92417"/>
                  </a:lnTo>
                  <a:lnTo>
                    <a:pt x="4733048" y="92417"/>
                  </a:lnTo>
                  <a:lnTo>
                    <a:pt x="4740160" y="95148"/>
                  </a:lnTo>
                  <a:lnTo>
                    <a:pt x="4750003" y="106070"/>
                  </a:lnTo>
                  <a:lnTo>
                    <a:pt x="4750079" y="106299"/>
                  </a:lnTo>
                  <a:lnTo>
                    <a:pt x="4752479" y="114134"/>
                  </a:lnTo>
                  <a:lnTo>
                    <a:pt x="4752479" y="137972"/>
                  </a:lnTo>
                  <a:lnTo>
                    <a:pt x="4790122" y="137972"/>
                  </a:lnTo>
                  <a:lnTo>
                    <a:pt x="4790122" y="122580"/>
                  </a:lnTo>
                  <a:close/>
                </a:path>
                <a:path w="4958080" h="283210">
                  <a:moveTo>
                    <a:pt x="4958080" y="61569"/>
                  </a:moveTo>
                  <a:lnTo>
                    <a:pt x="4895050" y="61569"/>
                  </a:lnTo>
                  <a:lnTo>
                    <a:pt x="4895050" y="18605"/>
                  </a:lnTo>
                  <a:lnTo>
                    <a:pt x="4857331" y="18605"/>
                  </a:lnTo>
                  <a:lnTo>
                    <a:pt x="4857331" y="61569"/>
                  </a:lnTo>
                  <a:lnTo>
                    <a:pt x="4812906" y="61569"/>
                  </a:lnTo>
                  <a:lnTo>
                    <a:pt x="4812906" y="96964"/>
                  </a:lnTo>
                  <a:lnTo>
                    <a:pt x="4857331" y="96964"/>
                  </a:lnTo>
                  <a:lnTo>
                    <a:pt x="4857331" y="183591"/>
                  </a:lnTo>
                  <a:lnTo>
                    <a:pt x="4858156" y="194144"/>
                  </a:lnTo>
                  <a:lnTo>
                    <a:pt x="4885969" y="227952"/>
                  </a:lnTo>
                  <a:lnTo>
                    <a:pt x="4906315" y="231101"/>
                  </a:lnTo>
                  <a:lnTo>
                    <a:pt x="4955222" y="231101"/>
                  </a:lnTo>
                  <a:lnTo>
                    <a:pt x="4955222" y="195694"/>
                  </a:lnTo>
                  <a:lnTo>
                    <a:pt x="4902111" y="195694"/>
                  </a:lnTo>
                  <a:lnTo>
                    <a:pt x="4899177" y="194805"/>
                  </a:lnTo>
                  <a:lnTo>
                    <a:pt x="4895862" y="191262"/>
                  </a:lnTo>
                  <a:lnTo>
                    <a:pt x="4895050" y="188112"/>
                  </a:lnTo>
                  <a:lnTo>
                    <a:pt x="4895050" y="96964"/>
                  </a:lnTo>
                  <a:lnTo>
                    <a:pt x="4958080" y="96964"/>
                  </a:lnTo>
                  <a:lnTo>
                    <a:pt x="4958080" y="61569"/>
                  </a:lnTo>
                  <a:close/>
                </a:path>
              </a:pathLst>
            </a:custGeom>
            <a:solidFill>
              <a:srgbClr val="007B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491289" y="3705129"/>
            <a:ext cx="14575155" cy="819150"/>
          </a:xfrm>
          <a:custGeom>
            <a:avLst/>
            <a:gdLst/>
            <a:ahLst/>
            <a:cxnLst/>
            <a:rect l="l" t="t" r="r" b="b"/>
            <a:pathLst>
              <a:path w="14575155" h="819150">
                <a:moveTo>
                  <a:pt x="14498413" y="818815"/>
                </a:moveTo>
                <a:lnTo>
                  <a:pt x="76505" y="818815"/>
                </a:lnTo>
                <a:lnTo>
                  <a:pt x="71180" y="818291"/>
                </a:lnTo>
                <a:lnTo>
                  <a:pt x="31920" y="802028"/>
                </a:lnTo>
                <a:lnTo>
                  <a:pt x="4175" y="763301"/>
                </a:lnTo>
                <a:lnTo>
                  <a:pt x="0" y="742310"/>
                </a:lnTo>
                <a:lnTo>
                  <a:pt x="0" y="736934"/>
                </a:lnTo>
                <a:lnTo>
                  <a:pt x="0" y="76505"/>
                </a:lnTo>
                <a:lnTo>
                  <a:pt x="16786" y="31919"/>
                </a:lnTo>
                <a:lnTo>
                  <a:pt x="55513" y="4175"/>
                </a:lnTo>
                <a:lnTo>
                  <a:pt x="76505" y="0"/>
                </a:lnTo>
                <a:lnTo>
                  <a:pt x="14498413" y="0"/>
                </a:lnTo>
                <a:lnTo>
                  <a:pt x="14542998" y="16786"/>
                </a:lnTo>
                <a:lnTo>
                  <a:pt x="14570742" y="55513"/>
                </a:lnTo>
                <a:lnTo>
                  <a:pt x="14574918" y="76505"/>
                </a:lnTo>
                <a:lnTo>
                  <a:pt x="14574918" y="742310"/>
                </a:lnTo>
                <a:lnTo>
                  <a:pt x="14558132" y="786894"/>
                </a:lnTo>
                <a:lnTo>
                  <a:pt x="14519404" y="814639"/>
                </a:lnTo>
                <a:lnTo>
                  <a:pt x="14503737" y="818291"/>
                </a:lnTo>
                <a:lnTo>
                  <a:pt x="14498413" y="818815"/>
                </a:lnTo>
                <a:close/>
              </a:path>
            </a:pathLst>
          </a:custGeom>
          <a:solidFill>
            <a:srgbClr val="0418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1289" y="4769589"/>
            <a:ext cx="14575155" cy="1310640"/>
          </a:xfrm>
          <a:custGeom>
            <a:avLst/>
            <a:gdLst/>
            <a:ahLst/>
            <a:cxnLst/>
            <a:rect l="l" t="t" r="r" b="b"/>
            <a:pathLst>
              <a:path w="14575155" h="1310639">
                <a:moveTo>
                  <a:pt x="14498413" y="1310105"/>
                </a:moveTo>
                <a:lnTo>
                  <a:pt x="76505" y="1310105"/>
                </a:lnTo>
                <a:lnTo>
                  <a:pt x="71180" y="1309580"/>
                </a:lnTo>
                <a:lnTo>
                  <a:pt x="31920" y="1293317"/>
                </a:lnTo>
                <a:lnTo>
                  <a:pt x="4175" y="1254589"/>
                </a:lnTo>
                <a:lnTo>
                  <a:pt x="0" y="1233599"/>
                </a:lnTo>
                <a:lnTo>
                  <a:pt x="0" y="1228223"/>
                </a:lnTo>
                <a:lnTo>
                  <a:pt x="0" y="76505"/>
                </a:lnTo>
                <a:lnTo>
                  <a:pt x="16786" y="31919"/>
                </a:lnTo>
                <a:lnTo>
                  <a:pt x="55513" y="4175"/>
                </a:lnTo>
                <a:lnTo>
                  <a:pt x="76505" y="0"/>
                </a:lnTo>
                <a:lnTo>
                  <a:pt x="14498413" y="0"/>
                </a:lnTo>
                <a:lnTo>
                  <a:pt x="14542998" y="16785"/>
                </a:lnTo>
                <a:lnTo>
                  <a:pt x="14570742" y="55513"/>
                </a:lnTo>
                <a:lnTo>
                  <a:pt x="14574918" y="76505"/>
                </a:lnTo>
                <a:lnTo>
                  <a:pt x="14574918" y="1233599"/>
                </a:lnTo>
                <a:lnTo>
                  <a:pt x="14558132" y="1278183"/>
                </a:lnTo>
                <a:lnTo>
                  <a:pt x="14519404" y="1305928"/>
                </a:lnTo>
                <a:lnTo>
                  <a:pt x="14503737" y="1309580"/>
                </a:lnTo>
                <a:lnTo>
                  <a:pt x="14498413" y="1310105"/>
                </a:lnTo>
                <a:close/>
              </a:path>
            </a:pathLst>
          </a:custGeom>
          <a:solidFill>
            <a:srgbClr val="F6F2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42352" y="1231888"/>
            <a:ext cx="10514330" cy="1990725"/>
          </a:xfrm>
          <a:prstGeom prst="rect">
            <a:avLst/>
          </a:prstGeom>
        </p:spPr>
        <p:txBody>
          <a:bodyPr vert="horz" wrap="square" lIns="0" tIns="160655" rIns="0" bIns="0" rtlCol="0">
            <a:spAutoFit/>
          </a:bodyPr>
          <a:lstStyle/>
          <a:p>
            <a:pPr marL="871855">
              <a:lnSpc>
                <a:spcPct val="100000"/>
              </a:lnSpc>
              <a:spcBef>
                <a:spcPts val="1265"/>
              </a:spcBef>
              <a:tabLst>
                <a:tab pos="5170170" algn="l"/>
              </a:tabLst>
            </a:pPr>
            <a:r>
              <a:rPr sz="2250" spc="-10" dirty="0">
                <a:solidFill>
                  <a:srgbClr val="04182D"/>
                </a:solidFill>
                <a:latin typeface="Courier New"/>
                <a:cs typeface="Courier New"/>
              </a:rPr>
              <a:t>sklearn.neighbors</a:t>
            </a:r>
            <a:r>
              <a:rPr sz="2250" dirty="0">
                <a:solidFill>
                  <a:srgbClr val="04182D"/>
                </a:solidFill>
                <a:latin typeface="Courier New"/>
                <a:cs typeface="Courier New"/>
              </a:rPr>
              <a:t>	</a:t>
            </a:r>
            <a:r>
              <a:rPr sz="2250" spc="-10" dirty="0">
                <a:solidFill>
                  <a:srgbClr val="04182D"/>
                </a:solidFill>
                <a:latin typeface="Courier New"/>
                <a:cs typeface="Courier New"/>
              </a:rPr>
              <a:t>KNeighborsClassifier</a:t>
            </a:r>
            <a:endParaRPr sz="2250">
              <a:latin typeface="Courier New"/>
              <a:cs typeface="Courier New"/>
            </a:endParaRPr>
          </a:p>
          <a:p>
            <a:pPr marL="12700" marR="5080">
              <a:lnSpc>
                <a:spcPct val="143300"/>
              </a:lnSpc>
            </a:pPr>
            <a:r>
              <a:rPr sz="2250" dirty="0">
                <a:solidFill>
                  <a:srgbClr val="04182D"/>
                </a:solidFill>
                <a:latin typeface="Courier New"/>
                <a:cs typeface="Courier New"/>
              </a:rPr>
              <a:t>X</a:t>
            </a:r>
            <a:r>
              <a:rPr sz="2250" spc="-5" dirty="0">
                <a:solidFill>
                  <a:srgbClr val="04182D"/>
                </a:solidFill>
                <a:latin typeface="Courier New"/>
                <a:cs typeface="Courier New"/>
              </a:rPr>
              <a:t> </a:t>
            </a:r>
            <a:r>
              <a:rPr sz="2250" dirty="0">
                <a:solidFill>
                  <a:srgbClr val="04182D"/>
                </a:solidFill>
                <a:latin typeface="Courier New"/>
                <a:cs typeface="Courier New"/>
              </a:rPr>
              <a:t>=</a:t>
            </a:r>
            <a:r>
              <a:rPr sz="2250" spc="-5" dirty="0">
                <a:solidFill>
                  <a:srgbClr val="04182D"/>
                </a:solidFill>
                <a:latin typeface="Courier New"/>
                <a:cs typeface="Courier New"/>
              </a:rPr>
              <a:t> </a:t>
            </a:r>
            <a:r>
              <a:rPr sz="2250" dirty="0">
                <a:solidFill>
                  <a:srgbClr val="04182D"/>
                </a:solidFill>
                <a:latin typeface="Courier New"/>
                <a:cs typeface="Courier New"/>
              </a:rPr>
              <a:t>churn_df[[</a:t>
            </a:r>
            <a:r>
              <a:rPr sz="2250" dirty="0">
                <a:solidFill>
                  <a:srgbClr val="BE2F72"/>
                </a:solidFill>
                <a:latin typeface="Courier New"/>
                <a:cs typeface="Courier New"/>
              </a:rPr>
              <a:t>"total_day_charge"</a:t>
            </a:r>
            <a:r>
              <a:rPr sz="2250" dirty="0">
                <a:solidFill>
                  <a:srgbClr val="04182D"/>
                </a:solidFill>
                <a:latin typeface="Courier New"/>
                <a:cs typeface="Courier New"/>
              </a:rPr>
              <a:t>, </a:t>
            </a:r>
            <a:r>
              <a:rPr sz="2250" spc="-10" dirty="0">
                <a:solidFill>
                  <a:srgbClr val="BE2F72"/>
                </a:solidFill>
                <a:latin typeface="Courier New"/>
                <a:cs typeface="Courier New"/>
              </a:rPr>
              <a:t>"total_eve_charge"</a:t>
            </a:r>
            <a:r>
              <a:rPr sz="2250" spc="-10" dirty="0">
                <a:solidFill>
                  <a:srgbClr val="04182D"/>
                </a:solidFill>
                <a:latin typeface="Courier New"/>
                <a:cs typeface="Courier New"/>
              </a:rPr>
              <a:t>]].values </a:t>
            </a:r>
            <a:r>
              <a:rPr sz="2250" dirty="0">
                <a:solidFill>
                  <a:srgbClr val="04182D"/>
                </a:solidFill>
                <a:latin typeface="Courier New"/>
                <a:cs typeface="Courier New"/>
              </a:rPr>
              <a:t>y = </a:t>
            </a:r>
            <a:r>
              <a:rPr sz="2250" spc="-10" dirty="0">
                <a:solidFill>
                  <a:srgbClr val="04182D"/>
                </a:solidFill>
                <a:latin typeface="Courier New"/>
                <a:cs typeface="Courier New"/>
              </a:rPr>
              <a:t>churn_df[</a:t>
            </a:r>
            <a:r>
              <a:rPr sz="2250" spc="-10" dirty="0">
                <a:solidFill>
                  <a:srgbClr val="BE2F72"/>
                </a:solidFill>
                <a:latin typeface="Courier New"/>
                <a:cs typeface="Courier New"/>
              </a:rPr>
              <a:t>"churn"</a:t>
            </a:r>
            <a:r>
              <a:rPr sz="2250" spc="-10" dirty="0">
                <a:solidFill>
                  <a:srgbClr val="04182D"/>
                </a:solidFill>
                <a:latin typeface="Courier New"/>
                <a:cs typeface="Courier New"/>
              </a:rPr>
              <a:t>].values</a:t>
            </a:r>
            <a:endParaRPr sz="22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sz="2250" dirty="0">
                <a:solidFill>
                  <a:srgbClr val="008600"/>
                </a:solidFill>
                <a:latin typeface="Courier New"/>
                <a:cs typeface="Courier New"/>
              </a:rPr>
              <a:t>print</a:t>
            </a:r>
            <a:r>
              <a:rPr sz="2250" dirty="0">
                <a:solidFill>
                  <a:srgbClr val="04182D"/>
                </a:solidFill>
                <a:latin typeface="Courier New"/>
                <a:cs typeface="Courier New"/>
              </a:rPr>
              <a:t>(X.shape,</a:t>
            </a:r>
            <a:r>
              <a:rPr sz="2250" spc="-5" dirty="0">
                <a:solidFill>
                  <a:srgbClr val="04182D"/>
                </a:solidFill>
                <a:latin typeface="Courier New"/>
                <a:cs typeface="Courier New"/>
              </a:rPr>
              <a:t> </a:t>
            </a:r>
            <a:r>
              <a:rPr sz="2250" spc="-10" dirty="0">
                <a:solidFill>
                  <a:srgbClr val="04182D"/>
                </a:solidFill>
                <a:latin typeface="Courier New"/>
                <a:cs typeface="Courier New"/>
              </a:rPr>
              <a:t>y.shape)</a:t>
            </a:r>
            <a:endParaRPr sz="22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2352" y="3917603"/>
            <a:ext cx="3121025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50" dirty="0">
                <a:solidFill>
                  <a:srgbClr val="FFFFFF"/>
                </a:solidFill>
                <a:latin typeface="Courier New"/>
                <a:cs typeface="Courier New"/>
              </a:rPr>
              <a:t>(3333, 2), </a:t>
            </a:r>
            <a:r>
              <a:rPr sz="2250" spc="-10" dirty="0">
                <a:solidFill>
                  <a:srgbClr val="FFFFFF"/>
                </a:solidFill>
                <a:latin typeface="Courier New"/>
                <a:cs typeface="Courier New"/>
              </a:rPr>
              <a:t>(3333,)</a:t>
            </a:r>
            <a:endParaRPr sz="22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2352" y="4834676"/>
            <a:ext cx="7247255" cy="1008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3300"/>
              </a:lnSpc>
              <a:spcBef>
                <a:spcPts val="95"/>
              </a:spcBef>
            </a:pPr>
            <a:r>
              <a:rPr sz="2250" dirty="0">
                <a:solidFill>
                  <a:srgbClr val="04182D"/>
                </a:solidFill>
                <a:latin typeface="Courier New"/>
                <a:cs typeface="Courier New"/>
              </a:rPr>
              <a:t>knn = </a:t>
            </a:r>
            <a:r>
              <a:rPr sz="2250" spc="-10" dirty="0">
                <a:solidFill>
                  <a:srgbClr val="04182D"/>
                </a:solidFill>
                <a:latin typeface="Courier New"/>
                <a:cs typeface="Courier New"/>
              </a:rPr>
              <a:t>KNeighborsClassifier(n_neighbors=</a:t>
            </a:r>
            <a:r>
              <a:rPr sz="2250" spc="-10" dirty="0">
                <a:solidFill>
                  <a:srgbClr val="BE2F72"/>
                </a:solidFill>
                <a:latin typeface="Courier New"/>
                <a:cs typeface="Courier New"/>
              </a:rPr>
              <a:t>15</a:t>
            </a:r>
            <a:r>
              <a:rPr sz="2250" spc="-10" dirty="0">
                <a:solidFill>
                  <a:srgbClr val="04182D"/>
                </a:solidFill>
                <a:latin typeface="Courier New"/>
                <a:cs typeface="Courier New"/>
              </a:rPr>
              <a:t>) </a:t>
            </a:r>
            <a:r>
              <a:rPr sz="2250" dirty="0">
                <a:solidFill>
                  <a:srgbClr val="04182D"/>
                </a:solidFill>
                <a:latin typeface="Courier New"/>
                <a:cs typeface="Courier New"/>
              </a:rPr>
              <a:t>knn.fit(X, </a:t>
            </a:r>
            <a:r>
              <a:rPr sz="2250" spc="-25" dirty="0">
                <a:solidFill>
                  <a:srgbClr val="04182D"/>
                </a:solidFill>
                <a:latin typeface="Courier New"/>
                <a:cs typeface="Courier New"/>
              </a:rPr>
              <a:t>y)</a:t>
            </a:r>
            <a:endParaRPr sz="2250">
              <a:latin typeface="Courier New"/>
              <a:cs typeface="Courier New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D802FCEA-8257-75E5-7BAC-CED45E1056D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17</a:t>
            </a:fld>
            <a:endParaRPr lang="en-US" altLang="ko-KR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20" dirty="0"/>
              <a:t>Predicting</a:t>
            </a:r>
            <a:r>
              <a:rPr spc="-105" dirty="0"/>
              <a:t> </a:t>
            </a:r>
            <a:r>
              <a:rPr spc="-254" dirty="0"/>
              <a:t>on</a:t>
            </a:r>
            <a:r>
              <a:rPr spc="-100" dirty="0"/>
              <a:t> </a:t>
            </a:r>
            <a:r>
              <a:rPr spc="-225" dirty="0"/>
              <a:t>unlabeled</a:t>
            </a:r>
            <a:r>
              <a:rPr spc="-100" dirty="0"/>
              <a:t> </a:t>
            </a:r>
            <a:r>
              <a:rPr spc="-20" dirty="0"/>
              <a:t>data</a:t>
            </a:r>
          </a:p>
        </p:txBody>
      </p:sp>
      <p:sp>
        <p:nvSpPr>
          <p:cNvPr id="3" name="object 3"/>
          <p:cNvSpPr/>
          <p:nvPr/>
        </p:nvSpPr>
        <p:spPr>
          <a:xfrm>
            <a:off x="491289" y="1166812"/>
            <a:ext cx="14575155" cy="2292985"/>
          </a:xfrm>
          <a:custGeom>
            <a:avLst/>
            <a:gdLst/>
            <a:ahLst/>
            <a:cxnLst/>
            <a:rect l="l" t="t" r="r" b="b"/>
            <a:pathLst>
              <a:path w="14575155" h="2292985">
                <a:moveTo>
                  <a:pt x="14498413" y="2292683"/>
                </a:moveTo>
                <a:lnTo>
                  <a:pt x="76505" y="2292683"/>
                </a:lnTo>
                <a:lnTo>
                  <a:pt x="71180" y="2292159"/>
                </a:lnTo>
                <a:lnTo>
                  <a:pt x="31920" y="2275896"/>
                </a:lnTo>
                <a:lnTo>
                  <a:pt x="4175" y="2237169"/>
                </a:lnTo>
                <a:lnTo>
                  <a:pt x="0" y="2216178"/>
                </a:lnTo>
                <a:lnTo>
                  <a:pt x="0" y="2210802"/>
                </a:lnTo>
                <a:lnTo>
                  <a:pt x="0" y="76505"/>
                </a:lnTo>
                <a:lnTo>
                  <a:pt x="16786" y="31920"/>
                </a:lnTo>
                <a:lnTo>
                  <a:pt x="55513" y="4175"/>
                </a:lnTo>
                <a:lnTo>
                  <a:pt x="76505" y="0"/>
                </a:lnTo>
                <a:lnTo>
                  <a:pt x="14498413" y="0"/>
                </a:lnTo>
                <a:lnTo>
                  <a:pt x="14542998" y="16786"/>
                </a:lnTo>
                <a:lnTo>
                  <a:pt x="14570742" y="55513"/>
                </a:lnTo>
                <a:lnTo>
                  <a:pt x="14574918" y="76505"/>
                </a:lnTo>
                <a:lnTo>
                  <a:pt x="14574918" y="2216178"/>
                </a:lnTo>
                <a:lnTo>
                  <a:pt x="14558132" y="2260763"/>
                </a:lnTo>
                <a:lnTo>
                  <a:pt x="14519404" y="2288508"/>
                </a:lnTo>
                <a:lnTo>
                  <a:pt x="14503737" y="2292159"/>
                </a:lnTo>
                <a:lnTo>
                  <a:pt x="14498413" y="2292683"/>
                </a:lnTo>
                <a:close/>
              </a:path>
            </a:pathLst>
          </a:custGeom>
          <a:solidFill>
            <a:srgbClr val="F6F2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1289" y="3705140"/>
            <a:ext cx="14575155" cy="819150"/>
          </a:xfrm>
          <a:custGeom>
            <a:avLst/>
            <a:gdLst/>
            <a:ahLst/>
            <a:cxnLst/>
            <a:rect l="l" t="t" r="r" b="b"/>
            <a:pathLst>
              <a:path w="14575155" h="819150">
                <a:moveTo>
                  <a:pt x="14498413" y="818815"/>
                </a:moveTo>
                <a:lnTo>
                  <a:pt x="76505" y="818815"/>
                </a:lnTo>
                <a:lnTo>
                  <a:pt x="71180" y="818291"/>
                </a:lnTo>
                <a:lnTo>
                  <a:pt x="31920" y="802028"/>
                </a:lnTo>
                <a:lnTo>
                  <a:pt x="4175" y="763301"/>
                </a:lnTo>
                <a:lnTo>
                  <a:pt x="0" y="742310"/>
                </a:lnTo>
                <a:lnTo>
                  <a:pt x="0" y="736934"/>
                </a:lnTo>
                <a:lnTo>
                  <a:pt x="0" y="76505"/>
                </a:lnTo>
                <a:lnTo>
                  <a:pt x="16786" y="31919"/>
                </a:lnTo>
                <a:lnTo>
                  <a:pt x="55513" y="4175"/>
                </a:lnTo>
                <a:lnTo>
                  <a:pt x="76505" y="0"/>
                </a:lnTo>
                <a:lnTo>
                  <a:pt x="14498413" y="0"/>
                </a:lnTo>
                <a:lnTo>
                  <a:pt x="14542998" y="16786"/>
                </a:lnTo>
                <a:lnTo>
                  <a:pt x="14570742" y="55513"/>
                </a:lnTo>
                <a:lnTo>
                  <a:pt x="14574918" y="76505"/>
                </a:lnTo>
                <a:lnTo>
                  <a:pt x="14574918" y="742310"/>
                </a:lnTo>
                <a:lnTo>
                  <a:pt x="14558132" y="786894"/>
                </a:lnTo>
                <a:lnTo>
                  <a:pt x="14519404" y="814639"/>
                </a:lnTo>
                <a:lnTo>
                  <a:pt x="14503737" y="818291"/>
                </a:lnTo>
                <a:lnTo>
                  <a:pt x="14498413" y="818815"/>
                </a:lnTo>
                <a:close/>
              </a:path>
            </a:pathLst>
          </a:custGeom>
          <a:solidFill>
            <a:srgbClr val="0418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1289" y="4769601"/>
            <a:ext cx="14575155" cy="1310640"/>
          </a:xfrm>
          <a:custGeom>
            <a:avLst/>
            <a:gdLst/>
            <a:ahLst/>
            <a:cxnLst/>
            <a:rect l="l" t="t" r="r" b="b"/>
            <a:pathLst>
              <a:path w="14575155" h="1310639">
                <a:moveTo>
                  <a:pt x="14498413" y="1310105"/>
                </a:moveTo>
                <a:lnTo>
                  <a:pt x="76505" y="1310105"/>
                </a:lnTo>
                <a:lnTo>
                  <a:pt x="71180" y="1309580"/>
                </a:lnTo>
                <a:lnTo>
                  <a:pt x="31920" y="1293317"/>
                </a:lnTo>
                <a:lnTo>
                  <a:pt x="4175" y="1254589"/>
                </a:lnTo>
                <a:lnTo>
                  <a:pt x="0" y="1233599"/>
                </a:lnTo>
                <a:lnTo>
                  <a:pt x="0" y="1228223"/>
                </a:lnTo>
                <a:lnTo>
                  <a:pt x="0" y="76505"/>
                </a:lnTo>
                <a:lnTo>
                  <a:pt x="16786" y="31919"/>
                </a:lnTo>
                <a:lnTo>
                  <a:pt x="55513" y="4175"/>
                </a:lnTo>
                <a:lnTo>
                  <a:pt x="76505" y="0"/>
                </a:lnTo>
                <a:lnTo>
                  <a:pt x="14498413" y="0"/>
                </a:lnTo>
                <a:lnTo>
                  <a:pt x="14542998" y="16785"/>
                </a:lnTo>
                <a:lnTo>
                  <a:pt x="14570742" y="55513"/>
                </a:lnTo>
                <a:lnTo>
                  <a:pt x="14574918" y="76505"/>
                </a:lnTo>
                <a:lnTo>
                  <a:pt x="14574918" y="1233599"/>
                </a:lnTo>
                <a:lnTo>
                  <a:pt x="14558132" y="1278183"/>
                </a:lnTo>
                <a:lnTo>
                  <a:pt x="14519404" y="1305928"/>
                </a:lnTo>
                <a:lnTo>
                  <a:pt x="14503737" y="1309580"/>
                </a:lnTo>
                <a:lnTo>
                  <a:pt x="14498413" y="1310105"/>
                </a:lnTo>
                <a:close/>
              </a:path>
            </a:pathLst>
          </a:custGeom>
          <a:solidFill>
            <a:srgbClr val="F6F2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1289" y="6325351"/>
            <a:ext cx="14575155" cy="819150"/>
          </a:xfrm>
          <a:custGeom>
            <a:avLst/>
            <a:gdLst/>
            <a:ahLst/>
            <a:cxnLst/>
            <a:rect l="l" t="t" r="r" b="b"/>
            <a:pathLst>
              <a:path w="14575155" h="819150">
                <a:moveTo>
                  <a:pt x="14498413" y="818815"/>
                </a:moveTo>
                <a:lnTo>
                  <a:pt x="76505" y="818815"/>
                </a:lnTo>
                <a:lnTo>
                  <a:pt x="71180" y="818291"/>
                </a:lnTo>
                <a:lnTo>
                  <a:pt x="31920" y="802028"/>
                </a:lnTo>
                <a:lnTo>
                  <a:pt x="4175" y="763300"/>
                </a:lnTo>
                <a:lnTo>
                  <a:pt x="0" y="742310"/>
                </a:lnTo>
                <a:lnTo>
                  <a:pt x="0" y="736934"/>
                </a:lnTo>
                <a:lnTo>
                  <a:pt x="0" y="76505"/>
                </a:lnTo>
                <a:lnTo>
                  <a:pt x="16786" y="31919"/>
                </a:lnTo>
                <a:lnTo>
                  <a:pt x="55513" y="4175"/>
                </a:lnTo>
                <a:lnTo>
                  <a:pt x="76505" y="0"/>
                </a:lnTo>
                <a:lnTo>
                  <a:pt x="14498413" y="0"/>
                </a:lnTo>
                <a:lnTo>
                  <a:pt x="14542998" y="16785"/>
                </a:lnTo>
                <a:lnTo>
                  <a:pt x="14570742" y="55512"/>
                </a:lnTo>
                <a:lnTo>
                  <a:pt x="14574918" y="76505"/>
                </a:lnTo>
                <a:lnTo>
                  <a:pt x="14574918" y="742310"/>
                </a:lnTo>
                <a:lnTo>
                  <a:pt x="14558132" y="786893"/>
                </a:lnTo>
                <a:lnTo>
                  <a:pt x="14519404" y="814638"/>
                </a:lnTo>
                <a:lnTo>
                  <a:pt x="14503737" y="818291"/>
                </a:lnTo>
                <a:lnTo>
                  <a:pt x="14498413" y="818815"/>
                </a:lnTo>
                <a:close/>
              </a:path>
            </a:pathLst>
          </a:custGeom>
          <a:solidFill>
            <a:srgbClr val="04182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23302" y="1400584"/>
          <a:ext cx="5563869" cy="13366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7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22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2909">
                <a:tc>
                  <a:txBody>
                    <a:bodyPr/>
                    <a:lstStyle/>
                    <a:p>
                      <a:pPr marL="31750">
                        <a:lnSpc>
                          <a:spcPts val="2640"/>
                        </a:lnSpc>
                      </a:pPr>
                      <a:r>
                        <a:rPr sz="2250" spc="-10" dirty="0">
                          <a:solidFill>
                            <a:srgbClr val="04182D"/>
                          </a:solidFill>
                          <a:latin typeface="Courier New"/>
                          <a:cs typeface="Courier New"/>
                        </a:rPr>
                        <a:t>X_new</a:t>
                      </a:r>
                      <a:endParaRPr sz="22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2640"/>
                        </a:lnSpc>
                      </a:pPr>
                      <a:r>
                        <a:rPr sz="2250" spc="-50" dirty="0">
                          <a:solidFill>
                            <a:srgbClr val="04182D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endParaRPr sz="22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ts val="2640"/>
                        </a:lnSpc>
                      </a:pPr>
                      <a:r>
                        <a:rPr sz="2250" spc="-10" dirty="0">
                          <a:solidFill>
                            <a:srgbClr val="04182D"/>
                          </a:solidFill>
                          <a:latin typeface="Courier New"/>
                          <a:cs typeface="Courier New"/>
                        </a:rPr>
                        <a:t>np.array([[</a:t>
                      </a:r>
                      <a:r>
                        <a:rPr sz="2250" spc="-10" dirty="0">
                          <a:solidFill>
                            <a:srgbClr val="BE2F72"/>
                          </a:solidFill>
                          <a:latin typeface="Courier New"/>
                          <a:cs typeface="Courier New"/>
                        </a:rPr>
                        <a:t>56.8</a:t>
                      </a:r>
                      <a:r>
                        <a:rPr sz="2250" spc="-10" dirty="0">
                          <a:solidFill>
                            <a:srgbClr val="04182D"/>
                          </a:solidFill>
                          <a:latin typeface="Courier New"/>
                          <a:cs typeface="Courier New"/>
                        </a:rPr>
                        <a:t>,</a:t>
                      </a:r>
                      <a:endParaRPr sz="22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2640"/>
                        </a:lnSpc>
                      </a:pPr>
                      <a:r>
                        <a:rPr sz="2250" spc="-10" dirty="0">
                          <a:solidFill>
                            <a:srgbClr val="BE2F72"/>
                          </a:solidFill>
                          <a:latin typeface="Courier New"/>
                          <a:cs typeface="Courier New"/>
                        </a:rPr>
                        <a:t>17.5</a:t>
                      </a:r>
                      <a:r>
                        <a:rPr sz="2250" spc="-10" dirty="0">
                          <a:solidFill>
                            <a:srgbClr val="04182D"/>
                          </a:solidFill>
                          <a:latin typeface="Courier New"/>
                          <a:cs typeface="Courier New"/>
                        </a:rPr>
                        <a:t>],</a:t>
                      </a:r>
                      <a:endParaRPr sz="22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8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2250" spc="-10" dirty="0">
                          <a:solidFill>
                            <a:srgbClr val="04182D"/>
                          </a:solidFill>
                          <a:latin typeface="Courier New"/>
                          <a:cs typeface="Courier New"/>
                        </a:rPr>
                        <a:t>[</a:t>
                      </a:r>
                      <a:r>
                        <a:rPr sz="2250" spc="-10" dirty="0">
                          <a:solidFill>
                            <a:srgbClr val="BE2F72"/>
                          </a:solidFill>
                          <a:latin typeface="Courier New"/>
                          <a:cs typeface="Courier New"/>
                        </a:rPr>
                        <a:t>24.4</a:t>
                      </a:r>
                      <a:r>
                        <a:rPr sz="2250" spc="-10" dirty="0">
                          <a:solidFill>
                            <a:srgbClr val="04182D"/>
                          </a:solidFill>
                          <a:latin typeface="Courier New"/>
                          <a:cs typeface="Courier New"/>
                        </a:rPr>
                        <a:t>,</a:t>
                      </a:r>
                      <a:endParaRPr sz="2250">
                        <a:latin typeface="Courier New"/>
                        <a:cs typeface="Courier New"/>
                      </a:endParaRPr>
                    </a:p>
                  </a:txBody>
                  <a:tcPr marL="0" marR="0" marT="60325" marB="0"/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2250" spc="-10" dirty="0">
                          <a:solidFill>
                            <a:srgbClr val="BE2F72"/>
                          </a:solidFill>
                          <a:latin typeface="Courier New"/>
                          <a:cs typeface="Courier New"/>
                        </a:rPr>
                        <a:t>24.1</a:t>
                      </a:r>
                      <a:r>
                        <a:rPr sz="2250" spc="-10" dirty="0">
                          <a:solidFill>
                            <a:srgbClr val="04182D"/>
                          </a:solidFill>
                          <a:latin typeface="Courier New"/>
                          <a:cs typeface="Courier New"/>
                        </a:rPr>
                        <a:t>],</a:t>
                      </a:r>
                      <a:endParaRPr sz="2250">
                        <a:latin typeface="Courier New"/>
                        <a:cs typeface="Courier New"/>
                      </a:endParaRPr>
                    </a:p>
                  </a:txBody>
                  <a:tcPr marL="0" marR="0" marT="6032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29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2250" spc="-10" dirty="0">
                          <a:solidFill>
                            <a:srgbClr val="04182D"/>
                          </a:solidFill>
                          <a:latin typeface="Courier New"/>
                          <a:cs typeface="Courier New"/>
                        </a:rPr>
                        <a:t>[</a:t>
                      </a:r>
                      <a:r>
                        <a:rPr sz="2250" spc="-10" dirty="0">
                          <a:solidFill>
                            <a:srgbClr val="BE2F72"/>
                          </a:solidFill>
                          <a:latin typeface="Courier New"/>
                          <a:cs typeface="Courier New"/>
                        </a:rPr>
                        <a:t>50.1</a:t>
                      </a:r>
                      <a:r>
                        <a:rPr sz="2250" spc="-10" dirty="0">
                          <a:solidFill>
                            <a:srgbClr val="04182D"/>
                          </a:solidFill>
                          <a:latin typeface="Courier New"/>
                          <a:cs typeface="Courier New"/>
                        </a:rPr>
                        <a:t>,</a:t>
                      </a:r>
                      <a:endParaRPr sz="2250">
                        <a:latin typeface="Courier New"/>
                        <a:cs typeface="Courier New"/>
                      </a:endParaRPr>
                    </a:p>
                  </a:txBody>
                  <a:tcPr marL="0" marR="0" marT="60325" marB="0"/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2250" spc="-10" dirty="0">
                          <a:solidFill>
                            <a:srgbClr val="BE2F72"/>
                          </a:solidFill>
                          <a:latin typeface="Courier New"/>
                          <a:cs typeface="Courier New"/>
                        </a:rPr>
                        <a:t>10.9</a:t>
                      </a:r>
                      <a:r>
                        <a:rPr sz="2250" spc="-10" dirty="0">
                          <a:solidFill>
                            <a:srgbClr val="04182D"/>
                          </a:solidFill>
                          <a:latin typeface="Courier New"/>
                          <a:cs typeface="Courier New"/>
                        </a:rPr>
                        <a:t>]])</a:t>
                      </a:r>
                      <a:endParaRPr sz="2250">
                        <a:latin typeface="Courier New"/>
                        <a:cs typeface="Courier New"/>
                      </a:endParaRPr>
                    </a:p>
                  </a:txBody>
                  <a:tcPr marL="0" marR="0" marT="6032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642352" y="2853155"/>
            <a:ext cx="3120390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50" spc="-10" dirty="0">
                <a:solidFill>
                  <a:srgbClr val="008600"/>
                </a:solidFill>
                <a:latin typeface="Courier New"/>
                <a:cs typeface="Courier New"/>
              </a:rPr>
              <a:t>print</a:t>
            </a:r>
            <a:r>
              <a:rPr sz="2250" spc="-10" dirty="0">
                <a:solidFill>
                  <a:srgbClr val="04182D"/>
                </a:solidFill>
                <a:latin typeface="Courier New"/>
                <a:cs typeface="Courier New"/>
              </a:rPr>
              <a:t>(X_new.shape)</a:t>
            </a:r>
            <a:endParaRPr sz="22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2352" y="3917615"/>
            <a:ext cx="1057275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50" dirty="0">
                <a:solidFill>
                  <a:srgbClr val="FFFFFF"/>
                </a:solidFill>
                <a:latin typeface="Courier New"/>
                <a:cs typeface="Courier New"/>
              </a:rPr>
              <a:t>(3, </a:t>
            </a:r>
            <a:r>
              <a:rPr sz="2250" spc="-25" dirty="0">
                <a:solidFill>
                  <a:srgbClr val="FFFFFF"/>
                </a:solidFill>
                <a:latin typeface="Courier New"/>
                <a:cs typeface="Courier New"/>
              </a:rPr>
              <a:t>2)</a:t>
            </a:r>
            <a:endParaRPr sz="22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2352" y="4834689"/>
            <a:ext cx="7590790" cy="1008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3300"/>
              </a:lnSpc>
              <a:spcBef>
                <a:spcPts val="95"/>
              </a:spcBef>
            </a:pPr>
            <a:r>
              <a:rPr sz="2250" dirty="0">
                <a:solidFill>
                  <a:srgbClr val="04182D"/>
                </a:solidFill>
                <a:latin typeface="Courier New"/>
                <a:cs typeface="Courier New"/>
              </a:rPr>
              <a:t>predictions = </a:t>
            </a:r>
            <a:r>
              <a:rPr sz="2250" spc="-10" dirty="0">
                <a:solidFill>
                  <a:srgbClr val="04182D"/>
                </a:solidFill>
                <a:latin typeface="Courier New"/>
                <a:cs typeface="Courier New"/>
              </a:rPr>
              <a:t>knn.predict(X_new) </a:t>
            </a:r>
            <a:r>
              <a:rPr sz="2250" dirty="0">
                <a:solidFill>
                  <a:srgbClr val="008600"/>
                </a:solidFill>
                <a:latin typeface="Courier New"/>
                <a:cs typeface="Courier New"/>
              </a:rPr>
              <a:t>print</a:t>
            </a:r>
            <a:r>
              <a:rPr sz="2250" dirty="0">
                <a:solidFill>
                  <a:srgbClr val="04182D"/>
                </a:solidFill>
                <a:latin typeface="Courier New"/>
                <a:cs typeface="Courier New"/>
              </a:rPr>
              <a:t>(</a:t>
            </a:r>
            <a:r>
              <a:rPr sz="2250" dirty="0">
                <a:solidFill>
                  <a:srgbClr val="BE2F72"/>
                </a:solidFill>
                <a:latin typeface="Courier New"/>
                <a:cs typeface="Courier New"/>
              </a:rPr>
              <a:t>'Predictions:</a:t>
            </a:r>
            <a:r>
              <a:rPr sz="2250" spc="-10" dirty="0">
                <a:solidFill>
                  <a:srgbClr val="BE2F72"/>
                </a:solidFill>
                <a:latin typeface="Courier New"/>
                <a:cs typeface="Courier New"/>
              </a:rPr>
              <a:t> {}'</a:t>
            </a:r>
            <a:r>
              <a:rPr sz="2250" spc="-10" dirty="0">
                <a:solidFill>
                  <a:srgbClr val="04182D"/>
                </a:solidFill>
                <a:latin typeface="Courier New"/>
                <a:cs typeface="Courier New"/>
              </a:rPr>
              <a:t>.</a:t>
            </a:r>
            <a:r>
              <a:rPr sz="2250" spc="-10" dirty="0">
                <a:solidFill>
                  <a:srgbClr val="008600"/>
                </a:solidFill>
                <a:latin typeface="Courier New"/>
                <a:cs typeface="Courier New"/>
              </a:rPr>
              <a:t>format</a:t>
            </a:r>
            <a:r>
              <a:rPr sz="2250" spc="-10" dirty="0">
                <a:solidFill>
                  <a:srgbClr val="04182D"/>
                </a:solidFill>
                <a:latin typeface="Courier New"/>
                <a:cs typeface="Courier New"/>
              </a:rPr>
              <a:t>(predictions))</a:t>
            </a:r>
            <a:endParaRPr sz="22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2352" y="6537825"/>
            <a:ext cx="3464560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50" dirty="0">
                <a:solidFill>
                  <a:srgbClr val="FFFFFF"/>
                </a:solidFill>
                <a:latin typeface="Courier New"/>
                <a:cs typeface="Courier New"/>
              </a:rPr>
              <a:t>Predictions: [1 0 </a:t>
            </a:r>
            <a:r>
              <a:rPr sz="2250" spc="-25" dirty="0">
                <a:solidFill>
                  <a:srgbClr val="FFFFFF"/>
                </a:solidFill>
                <a:latin typeface="Courier New"/>
                <a:cs typeface="Courier New"/>
              </a:rPr>
              <a:t>0]</a:t>
            </a:r>
            <a:endParaRPr sz="2250">
              <a:latin typeface="Courier New"/>
              <a:cs typeface="Courier New"/>
            </a:endParaRP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AA6FF06B-8E0E-A02E-3DAB-F3322DB0C99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18</a:t>
            </a:fld>
            <a:endParaRPr lang="en-US" altLang="ko-KR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579120" marR="509905" algn="ctr">
              <a:lnSpc>
                <a:spcPts val="6770"/>
              </a:lnSpc>
              <a:spcBef>
                <a:spcPts val="1130"/>
              </a:spcBef>
            </a:pPr>
            <a:r>
              <a:rPr spc="-320" dirty="0"/>
              <a:t>Measuring</a:t>
            </a:r>
            <a:r>
              <a:rPr spc="-325" dirty="0"/>
              <a:t> </a:t>
            </a:r>
            <a:r>
              <a:rPr spc="-380" dirty="0"/>
              <a:t>model </a:t>
            </a:r>
            <a:r>
              <a:rPr spc="-325" dirty="0"/>
              <a:t>performance</a:t>
            </a:r>
          </a:p>
          <a:p>
            <a:pPr algn="ctr">
              <a:lnSpc>
                <a:spcPct val="100000"/>
              </a:lnSpc>
              <a:spcBef>
                <a:spcPts val="910"/>
              </a:spcBef>
              <a:tabLst>
                <a:tab pos="2252345" algn="l"/>
                <a:tab pos="4152900" algn="l"/>
                <a:tab pos="5172710" algn="l"/>
              </a:tabLst>
            </a:pPr>
            <a:r>
              <a:rPr sz="2250" spc="-150" dirty="0"/>
              <a:t>S</a:t>
            </a:r>
            <a:r>
              <a:rPr sz="2250" spc="-335" dirty="0"/>
              <a:t> </a:t>
            </a:r>
            <a:r>
              <a:rPr sz="2250" spc="-125" dirty="0"/>
              <a:t>U</a:t>
            </a:r>
            <a:r>
              <a:rPr sz="2250" spc="-330" dirty="0"/>
              <a:t> </a:t>
            </a:r>
            <a:r>
              <a:rPr sz="2250" spc="-95" dirty="0"/>
              <a:t>P</a:t>
            </a:r>
            <a:r>
              <a:rPr sz="2250" spc="-330" dirty="0"/>
              <a:t> </a:t>
            </a:r>
            <a:r>
              <a:rPr sz="2250" dirty="0"/>
              <a:t>E</a:t>
            </a:r>
            <a:r>
              <a:rPr sz="2250" spc="-330" dirty="0"/>
              <a:t> </a:t>
            </a:r>
            <a:r>
              <a:rPr sz="2250" spc="-254" dirty="0"/>
              <a:t>R</a:t>
            </a:r>
            <a:r>
              <a:rPr sz="2250" spc="-335" dirty="0"/>
              <a:t> </a:t>
            </a:r>
            <a:r>
              <a:rPr sz="2250" spc="-55" dirty="0"/>
              <a:t>V</a:t>
            </a:r>
            <a:r>
              <a:rPr sz="2250" spc="-330" dirty="0"/>
              <a:t> </a:t>
            </a:r>
            <a:r>
              <a:rPr sz="2250" spc="-470" dirty="0"/>
              <a:t>I</a:t>
            </a:r>
            <a:r>
              <a:rPr sz="2250" spc="-330" dirty="0"/>
              <a:t> </a:t>
            </a:r>
            <a:r>
              <a:rPr sz="2250" spc="-150" dirty="0"/>
              <a:t>S</a:t>
            </a:r>
            <a:r>
              <a:rPr sz="2250" spc="-330" dirty="0"/>
              <a:t> </a:t>
            </a:r>
            <a:r>
              <a:rPr sz="2250" dirty="0"/>
              <a:t>E</a:t>
            </a:r>
            <a:r>
              <a:rPr sz="2250" spc="-335" dirty="0"/>
              <a:t> </a:t>
            </a:r>
            <a:r>
              <a:rPr sz="2250" spc="-50" dirty="0"/>
              <a:t>D</a:t>
            </a:r>
            <a:r>
              <a:rPr sz="2250" dirty="0"/>
              <a:t>	</a:t>
            </a:r>
            <a:r>
              <a:rPr sz="2250" spc="-100" dirty="0"/>
              <a:t>L</a:t>
            </a:r>
            <a:r>
              <a:rPr sz="2250" spc="-335" dirty="0"/>
              <a:t> </a:t>
            </a:r>
            <a:r>
              <a:rPr sz="2250" dirty="0"/>
              <a:t>E</a:t>
            </a:r>
            <a:r>
              <a:rPr sz="2250" spc="-330" dirty="0"/>
              <a:t> </a:t>
            </a:r>
            <a:r>
              <a:rPr sz="2250" spc="60" dirty="0"/>
              <a:t>A</a:t>
            </a:r>
            <a:r>
              <a:rPr sz="2250" spc="-335" dirty="0"/>
              <a:t> </a:t>
            </a:r>
            <a:r>
              <a:rPr sz="2250" spc="-254" dirty="0"/>
              <a:t>R</a:t>
            </a:r>
            <a:r>
              <a:rPr sz="2250" spc="-330" dirty="0"/>
              <a:t> </a:t>
            </a:r>
            <a:r>
              <a:rPr sz="2250" spc="-60" dirty="0"/>
              <a:t>N</a:t>
            </a:r>
            <a:r>
              <a:rPr sz="2250" spc="-335" dirty="0"/>
              <a:t> </a:t>
            </a:r>
            <a:r>
              <a:rPr sz="2250" spc="-470" dirty="0"/>
              <a:t>I</a:t>
            </a:r>
            <a:r>
              <a:rPr sz="2250" spc="-330" dirty="0"/>
              <a:t> </a:t>
            </a:r>
            <a:r>
              <a:rPr sz="2250" spc="-60" dirty="0"/>
              <a:t>N</a:t>
            </a:r>
            <a:r>
              <a:rPr sz="2250" spc="-335" dirty="0"/>
              <a:t> </a:t>
            </a:r>
            <a:r>
              <a:rPr sz="2250" spc="30" dirty="0"/>
              <a:t>G</a:t>
            </a:r>
            <a:r>
              <a:rPr sz="2250" dirty="0"/>
              <a:t>	</a:t>
            </a:r>
            <a:r>
              <a:rPr sz="2250" spc="-170" dirty="0"/>
              <a:t>W</a:t>
            </a:r>
            <a:r>
              <a:rPr sz="2250" spc="-335" dirty="0"/>
              <a:t> </a:t>
            </a:r>
            <a:r>
              <a:rPr sz="2250" spc="-470" dirty="0"/>
              <a:t>I</a:t>
            </a:r>
            <a:r>
              <a:rPr sz="2250" spc="-335" dirty="0"/>
              <a:t> </a:t>
            </a:r>
            <a:r>
              <a:rPr sz="2250" spc="-90" dirty="0"/>
              <a:t>T</a:t>
            </a:r>
            <a:r>
              <a:rPr sz="2250" spc="-335" dirty="0"/>
              <a:t> </a:t>
            </a:r>
            <a:r>
              <a:rPr sz="2250" spc="-50" dirty="0"/>
              <a:t>H</a:t>
            </a:r>
            <a:r>
              <a:rPr sz="2250" dirty="0"/>
              <a:t>	</a:t>
            </a:r>
            <a:r>
              <a:rPr sz="2250" spc="-150" dirty="0"/>
              <a:t>S</a:t>
            </a:r>
            <a:r>
              <a:rPr sz="2250" spc="-335" dirty="0"/>
              <a:t> </a:t>
            </a:r>
            <a:r>
              <a:rPr sz="2250" spc="210" dirty="0"/>
              <a:t>C</a:t>
            </a:r>
            <a:r>
              <a:rPr sz="2250" spc="-335" dirty="0"/>
              <a:t> </a:t>
            </a:r>
            <a:r>
              <a:rPr sz="2250" spc="-470" dirty="0"/>
              <a:t>I</a:t>
            </a:r>
            <a:r>
              <a:rPr sz="2250" spc="-335" dirty="0"/>
              <a:t> </a:t>
            </a:r>
            <a:r>
              <a:rPr sz="2250" dirty="0"/>
              <a:t>K</a:t>
            </a:r>
            <a:r>
              <a:rPr sz="2250" spc="-335" dirty="0"/>
              <a:t> </a:t>
            </a:r>
            <a:r>
              <a:rPr sz="2250" spc="-470" dirty="0"/>
              <a:t>I</a:t>
            </a:r>
            <a:r>
              <a:rPr sz="2250" spc="-335" dirty="0"/>
              <a:t> </a:t>
            </a:r>
            <a:r>
              <a:rPr sz="2250" spc="-35" dirty="0"/>
              <a:t>T-</a:t>
            </a:r>
            <a:r>
              <a:rPr sz="2250" spc="-330" dirty="0"/>
              <a:t> </a:t>
            </a:r>
            <a:r>
              <a:rPr sz="2250" spc="-100" dirty="0"/>
              <a:t>L</a:t>
            </a:r>
            <a:r>
              <a:rPr sz="2250" spc="-335" dirty="0"/>
              <a:t> </a:t>
            </a:r>
            <a:r>
              <a:rPr sz="2250" dirty="0"/>
              <a:t>E</a:t>
            </a:r>
            <a:r>
              <a:rPr sz="2250" spc="-335" dirty="0"/>
              <a:t> </a:t>
            </a:r>
            <a:r>
              <a:rPr sz="2250" spc="60" dirty="0"/>
              <a:t>A</a:t>
            </a:r>
            <a:r>
              <a:rPr sz="2250" spc="-335" dirty="0"/>
              <a:t> </a:t>
            </a:r>
            <a:r>
              <a:rPr sz="2250" spc="-254" dirty="0"/>
              <a:t>R</a:t>
            </a:r>
            <a:r>
              <a:rPr sz="2250" spc="-335" dirty="0"/>
              <a:t> </a:t>
            </a:r>
            <a:r>
              <a:rPr sz="2250" spc="-50" dirty="0"/>
              <a:t>N</a:t>
            </a:r>
            <a:endParaRPr sz="2250"/>
          </a:p>
        </p:txBody>
      </p:sp>
      <p:sp>
        <p:nvSpPr>
          <p:cNvPr id="7" name="object 7"/>
          <p:cNvSpPr txBox="1"/>
          <p:nvPr/>
        </p:nvSpPr>
        <p:spPr>
          <a:xfrm>
            <a:off x="314826" y="6185734"/>
            <a:ext cx="5164455" cy="88519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2550" b="1" dirty="0">
                <a:solidFill>
                  <a:srgbClr val="FFFFFF"/>
                </a:solidFill>
                <a:latin typeface="Tahoma"/>
                <a:cs typeface="Tahoma"/>
              </a:rPr>
              <a:t>George</a:t>
            </a:r>
            <a:r>
              <a:rPr sz="255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50" b="1" spc="-10" dirty="0">
                <a:solidFill>
                  <a:srgbClr val="FFFFFF"/>
                </a:solidFill>
                <a:latin typeface="Tahoma"/>
                <a:cs typeface="Tahoma"/>
              </a:rPr>
              <a:t>Boorman</a:t>
            </a:r>
            <a:endParaRPr sz="25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2250" spc="125" dirty="0">
                <a:solidFill>
                  <a:srgbClr val="FFFFFF"/>
                </a:solidFill>
                <a:latin typeface="Tahoma"/>
                <a:cs typeface="Tahoma"/>
              </a:rPr>
              <a:t>Core</a:t>
            </a:r>
            <a:r>
              <a:rPr sz="225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50" spc="90" dirty="0">
                <a:solidFill>
                  <a:srgbClr val="FFFFFF"/>
                </a:solidFill>
                <a:latin typeface="Tahoma"/>
                <a:cs typeface="Tahoma"/>
              </a:rPr>
              <a:t>Curriculum</a:t>
            </a:r>
            <a:r>
              <a:rPr sz="225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50" spc="85" dirty="0">
                <a:solidFill>
                  <a:srgbClr val="FFFFFF"/>
                </a:solidFill>
                <a:latin typeface="Tahoma"/>
                <a:cs typeface="Tahoma"/>
              </a:rPr>
              <a:t>Manager,</a:t>
            </a:r>
            <a:r>
              <a:rPr sz="225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50" spc="160" dirty="0">
                <a:solidFill>
                  <a:srgbClr val="FFFFFF"/>
                </a:solidFill>
                <a:latin typeface="Tahoma"/>
                <a:cs typeface="Tahoma"/>
              </a:rPr>
              <a:t>DataCamp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2D1D457-B422-0053-EA51-933077C7A22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19</a:t>
            </a:fld>
            <a:endParaRPr lang="en-US" altLang="ko-K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54" dirty="0"/>
              <a:t>What</a:t>
            </a:r>
            <a:r>
              <a:rPr spc="-140" dirty="0"/>
              <a:t> </a:t>
            </a:r>
            <a:r>
              <a:rPr spc="-245" dirty="0"/>
              <a:t>is</a:t>
            </a:r>
            <a:r>
              <a:rPr spc="-140" dirty="0"/>
              <a:t> </a:t>
            </a:r>
            <a:r>
              <a:rPr spc="-190" dirty="0"/>
              <a:t>machine</a:t>
            </a:r>
            <a:r>
              <a:rPr spc="-140" dirty="0"/>
              <a:t> </a:t>
            </a:r>
            <a:r>
              <a:rPr spc="-185" dirty="0"/>
              <a:t>learning?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759" y="1351045"/>
            <a:ext cx="102352" cy="10235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9991" y="1832099"/>
            <a:ext cx="122822" cy="12282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991" y="2487151"/>
            <a:ext cx="122822" cy="12282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47056" y="1076324"/>
            <a:ext cx="11007090" cy="1663064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2550" spc="155" dirty="0">
                <a:solidFill>
                  <a:srgbClr val="04182D"/>
                </a:solidFill>
                <a:latin typeface="Tahoma"/>
                <a:cs typeface="Tahoma"/>
              </a:rPr>
              <a:t>Machine</a:t>
            </a:r>
            <a:r>
              <a:rPr sz="2550" spc="-5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0" dirty="0">
                <a:solidFill>
                  <a:srgbClr val="04182D"/>
                </a:solidFill>
                <a:latin typeface="Tahoma"/>
                <a:cs typeface="Tahoma"/>
              </a:rPr>
              <a:t>learning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55" dirty="0">
                <a:solidFill>
                  <a:srgbClr val="04182D"/>
                </a:solidFill>
                <a:latin typeface="Tahoma"/>
                <a:cs typeface="Tahoma"/>
              </a:rPr>
              <a:t>is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the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04182D"/>
                </a:solidFill>
                <a:latin typeface="Tahoma"/>
                <a:cs typeface="Tahoma"/>
              </a:rPr>
              <a:t>process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45" dirty="0">
                <a:solidFill>
                  <a:srgbClr val="04182D"/>
                </a:solidFill>
                <a:latin typeface="Tahoma"/>
                <a:cs typeface="Tahoma"/>
              </a:rPr>
              <a:t>whereby:</a:t>
            </a:r>
            <a:endParaRPr sz="2550">
              <a:latin typeface="Tahoma"/>
              <a:cs typeface="Tahoma"/>
            </a:endParaRPr>
          </a:p>
          <a:p>
            <a:pPr marL="381000">
              <a:lnSpc>
                <a:spcPct val="100000"/>
              </a:lnSpc>
              <a:spcBef>
                <a:spcPts val="810"/>
              </a:spcBef>
            </a:pP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Computers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04182D"/>
                </a:solidFill>
                <a:latin typeface="Tahoma"/>
                <a:cs typeface="Tahoma"/>
              </a:rPr>
              <a:t>are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0" dirty="0">
                <a:solidFill>
                  <a:srgbClr val="04182D"/>
                </a:solidFill>
                <a:latin typeface="Tahoma"/>
                <a:cs typeface="Tahoma"/>
              </a:rPr>
              <a:t>given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the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ability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to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0" dirty="0">
                <a:solidFill>
                  <a:srgbClr val="04182D"/>
                </a:solidFill>
                <a:latin typeface="Tahoma"/>
                <a:cs typeface="Tahoma"/>
              </a:rPr>
              <a:t>learn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to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40" dirty="0">
                <a:solidFill>
                  <a:srgbClr val="04182D"/>
                </a:solidFill>
                <a:latin typeface="Tahoma"/>
                <a:cs typeface="Tahoma"/>
              </a:rPr>
              <a:t>make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04182D"/>
                </a:solidFill>
                <a:latin typeface="Tahoma"/>
                <a:cs typeface="Tahoma"/>
              </a:rPr>
              <a:t>decisions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5" dirty="0">
                <a:solidFill>
                  <a:srgbClr val="04182D"/>
                </a:solidFill>
                <a:latin typeface="Tahoma"/>
                <a:cs typeface="Tahoma"/>
              </a:rPr>
              <a:t>from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35" dirty="0">
                <a:solidFill>
                  <a:srgbClr val="04182D"/>
                </a:solidFill>
                <a:latin typeface="Tahoma"/>
                <a:cs typeface="Tahoma"/>
              </a:rPr>
              <a:t>data</a:t>
            </a:r>
            <a:endParaRPr sz="2550">
              <a:latin typeface="Tahoma"/>
              <a:cs typeface="Tahoma"/>
            </a:endParaRPr>
          </a:p>
          <a:p>
            <a:pPr marL="381000">
              <a:lnSpc>
                <a:spcPct val="100000"/>
              </a:lnSpc>
              <a:spcBef>
                <a:spcPts val="2095"/>
              </a:spcBef>
            </a:pPr>
            <a:r>
              <a:rPr sz="2550" spc="70" dirty="0">
                <a:solidFill>
                  <a:srgbClr val="04182D"/>
                </a:solidFill>
                <a:latin typeface="Tahoma"/>
                <a:cs typeface="Tahoma"/>
              </a:rPr>
              <a:t>without</a:t>
            </a:r>
            <a:r>
              <a:rPr sz="2550" spc="-2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04182D"/>
                </a:solidFill>
                <a:latin typeface="Tahoma"/>
                <a:cs typeface="Tahoma"/>
              </a:rPr>
              <a:t>being</a:t>
            </a:r>
            <a:r>
              <a:rPr sz="2550" spc="-2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explicitly</a:t>
            </a:r>
            <a:r>
              <a:rPr sz="2550" spc="-2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programmed!</a:t>
            </a:r>
            <a:endParaRPr sz="2550">
              <a:latin typeface="Tahoma"/>
              <a:cs typeface="Tahoma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E426228F-C918-E340-A082-C5E76F47279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</a:t>
            </a:fld>
            <a:endParaRPr lang="en-US" altLang="ko-KR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759" y="1351045"/>
            <a:ext cx="102352" cy="10235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1759" y="2006098"/>
            <a:ext cx="102352" cy="10235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78589" y="-98674"/>
            <a:ext cx="8624570" cy="2346960"/>
          </a:xfrm>
          <a:prstGeom prst="rect">
            <a:avLst/>
          </a:prstGeom>
        </p:spPr>
        <p:txBody>
          <a:bodyPr vert="horz" wrap="square" lIns="0" tIns="386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45"/>
              </a:spcBef>
            </a:pPr>
            <a:r>
              <a:rPr spc="-200" dirty="0"/>
              <a:t>Measuring</a:t>
            </a:r>
            <a:r>
              <a:rPr spc="-110" dirty="0"/>
              <a:t> </a:t>
            </a:r>
            <a:r>
              <a:rPr spc="-225" dirty="0"/>
              <a:t>model</a:t>
            </a:r>
            <a:r>
              <a:rPr spc="-110" dirty="0"/>
              <a:t> </a:t>
            </a:r>
            <a:r>
              <a:rPr spc="-75" dirty="0"/>
              <a:t>performance</a:t>
            </a:r>
          </a:p>
          <a:p>
            <a:pPr marL="381000" marR="5080">
              <a:lnSpc>
                <a:spcPts val="5160"/>
              </a:lnSpc>
            </a:pPr>
            <a:r>
              <a:rPr sz="2550" b="0" spc="-90" dirty="0">
                <a:latin typeface="Tahoma"/>
                <a:cs typeface="Tahoma"/>
              </a:rPr>
              <a:t>In</a:t>
            </a:r>
            <a:r>
              <a:rPr sz="2550" b="0" spc="-50" dirty="0">
                <a:latin typeface="Tahoma"/>
                <a:cs typeface="Tahoma"/>
              </a:rPr>
              <a:t> </a:t>
            </a:r>
            <a:r>
              <a:rPr sz="2550" b="0" spc="95" dirty="0">
                <a:latin typeface="Tahoma"/>
                <a:cs typeface="Tahoma"/>
              </a:rPr>
              <a:t>classification,</a:t>
            </a:r>
            <a:r>
              <a:rPr sz="2550" b="0" spc="-45" dirty="0">
                <a:latin typeface="Tahoma"/>
                <a:cs typeface="Tahoma"/>
              </a:rPr>
              <a:t> </a:t>
            </a:r>
            <a:r>
              <a:rPr sz="2550" b="0" spc="175" dirty="0">
                <a:latin typeface="Tahoma"/>
                <a:cs typeface="Tahoma"/>
              </a:rPr>
              <a:t>accuracy</a:t>
            </a:r>
            <a:r>
              <a:rPr sz="2550" b="0" spc="-45" dirty="0">
                <a:latin typeface="Tahoma"/>
                <a:cs typeface="Tahoma"/>
              </a:rPr>
              <a:t> </a:t>
            </a:r>
            <a:r>
              <a:rPr sz="2550" b="0" spc="55" dirty="0">
                <a:latin typeface="Tahoma"/>
                <a:cs typeface="Tahoma"/>
              </a:rPr>
              <a:t>is</a:t>
            </a:r>
            <a:r>
              <a:rPr sz="2550" b="0" spc="-45" dirty="0">
                <a:latin typeface="Tahoma"/>
                <a:cs typeface="Tahoma"/>
              </a:rPr>
              <a:t> </a:t>
            </a:r>
            <a:r>
              <a:rPr sz="2550" b="0" spc="225" dirty="0">
                <a:latin typeface="Tahoma"/>
                <a:cs typeface="Tahoma"/>
              </a:rPr>
              <a:t>a</a:t>
            </a:r>
            <a:r>
              <a:rPr sz="2550" b="0" spc="-45" dirty="0">
                <a:latin typeface="Tahoma"/>
                <a:cs typeface="Tahoma"/>
              </a:rPr>
              <a:t> </a:t>
            </a:r>
            <a:r>
              <a:rPr sz="2550" b="0" spc="130" dirty="0">
                <a:latin typeface="Tahoma"/>
                <a:cs typeface="Tahoma"/>
              </a:rPr>
              <a:t>commonly</a:t>
            </a:r>
            <a:r>
              <a:rPr sz="2550" b="0" spc="-45" dirty="0">
                <a:latin typeface="Tahoma"/>
                <a:cs typeface="Tahoma"/>
              </a:rPr>
              <a:t> </a:t>
            </a:r>
            <a:r>
              <a:rPr sz="2550" b="0" spc="110" dirty="0">
                <a:latin typeface="Tahoma"/>
                <a:cs typeface="Tahoma"/>
              </a:rPr>
              <a:t>used</a:t>
            </a:r>
            <a:r>
              <a:rPr sz="2550" b="0" spc="-45" dirty="0">
                <a:latin typeface="Tahoma"/>
                <a:cs typeface="Tahoma"/>
              </a:rPr>
              <a:t> </a:t>
            </a:r>
            <a:r>
              <a:rPr sz="2550" b="0" spc="100" dirty="0">
                <a:latin typeface="Tahoma"/>
                <a:cs typeface="Tahoma"/>
              </a:rPr>
              <a:t>metric </a:t>
            </a:r>
            <a:r>
              <a:rPr sz="2550" b="0" spc="114" dirty="0">
                <a:latin typeface="Tahoma"/>
                <a:cs typeface="Tahoma"/>
              </a:rPr>
              <a:t>Accuracy:</a:t>
            </a:r>
            <a:endParaRPr sz="255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25677" y="2476917"/>
            <a:ext cx="8612469" cy="2250226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A18FCB0-2BEC-0F02-5FD6-7A2A5ED21EF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20</a:t>
            </a:fld>
            <a:endParaRPr lang="en-US" altLang="ko-KR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00" dirty="0"/>
              <a:t>Measuring</a:t>
            </a:r>
            <a:r>
              <a:rPr spc="-110" dirty="0"/>
              <a:t> </a:t>
            </a:r>
            <a:r>
              <a:rPr spc="-225" dirty="0"/>
              <a:t>model</a:t>
            </a:r>
            <a:r>
              <a:rPr spc="-110" dirty="0"/>
              <a:t> </a:t>
            </a:r>
            <a:r>
              <a:rPr spc="-145" dirty="0"/>
              <a:t>performance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759" y="1351069"/>
            <a:ext cx="102352" cy="10235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7056" y="1174606"/>
            <a:ext cx="9495790" cy="17291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550" spc="120" dirty="0">
                <a:solidFill>
                  <a:srgbClr val="04182D"/>
                </a:solidFill>
                <a:latin typeface="Tahoma"/>
                <a:cs typeface="Tahoma"/>
              </a:rPr>
              <a:t>How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30" dirty="0">
                <a:solidFill>
                  <a:srgbClr val="04182D"/>
                </a:solidFill>
                <a:latin typeface="Tahoma"/>
                <a:cs typeface="Tahoma"/>
              </a:rPr>
              <a:t>do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30" dirty="0">
                <a:solidFill>
                  <a:srgbClr val="04182D"/>
                </a:solidFill>
                <a:latin typeface="Tahoma"/>
                <a:cs typeface="Tahoma"/>
              </a:rPr>
              <a:t>we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04182D"/>
                </a:solidFill>
                <a:latin typeface="Tahoma"/>
                <a:cs typeface="Tahoma"/>
              </a:rPr>
              <a:t>measure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50" dirty="0">
                <a:solidFill>
                  <a:srgbClr val="04182D"/>
                </a:solidFill>
                <a:latin typeface="Tahoma"/>
                <a:cs typeface="Tahoma"/>
              </a:rPr>
              <a:t>accuracy?</a:t>
            </a:r>
            <a:endParaRPr sz="2550">
              <a:latin typeface="Tahoma"/>
              <a:cs typeface="Tahoma"/>
            </a:endParaRPr>
          </a:p>
          <a:p>
            <a:pPr marL="12700" marR="5080">
              <a:lnSpc>
                <a:spcPts val="5160"/>
              </a:lnSpc>
              <a:spcBef>
                <a:spcPts val="320"/>
              </a:spcBef>
            </a:pPr>
            <a:r>
              <a:rPr sz="2550" spc="150" dirty="0">
                <a:solidFill>
                  <a:srgbClr val="04182D"/>
                </a:solidFill>
                <a:latin typeface="Tahoma"/>
                <a:cs typeface="Tahoma"/>
              </a:rPr>
              <a:t>Could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25" dirty="0">
                <a:solidFill>
                  <a:srgbClr val="04182D"/>
                </a:solidFill>
                <a:latin typeface="Tahoma"/>
                <a:cs typeface="Tahoma"/>
              </a:rPr>
              <a:t>compute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75" dirty="0">
                <a:solidFill>
                  <a:srgbClr val="04182D"/>
                </a:solidFill>
                <a:latin typeface="Tahoma"/>
                <a:cs typeface="Tahoma"/>
              </a:rPr>
              <a:t>accuracy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5" dirty="0">
                <a:solidFill>
                  <a:srgbClr val="04182D"/>
                </a:solidFill>
                <a:latin typeface="Tahoma"/>
                <a:cs typeface="Tahoma"/>
              </a:rPr>
              <a:t>on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the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55" dirty="0">
                <a:solidFill>
                  <a:srgbClr val="04182D"/>
                </a:solidFill>
                <a:latin typeface="Tahoma"/>
                <a:cs typeface="Tahoma"/>
              </a:rPr>
              <a:t>data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04182D"/>
                </a:solidFill>
                <a:latin typeface="Tahoma"/>
                <a:cs typeface="Tahoma"/>
              </a:rPr>
              <a:t>used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to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fit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the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5" dirty="0">
                <a:solidFill>
                  <a:srgbClr val="04182D"/>
                </a:solidFill>
                <a:latin typeface="Tahoma"/>
                <a:cs typeface="Tahoma"/>
              </a:rPr>
              <a:t>classifier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NOT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04182D"/>
                </a:solidFill>
                <a:latin typeface="Tahoma"/>
                <a:cs typeface="Tahoma"/>
              </a:rPr>
              <a:t>indicative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of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ability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to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0" dirty="0">
                <a:solidFill>
                  <a:srgbClr val="04182D"/>
                </a:solidFill>
                <a:latin typeface="Tahoma"/>
                <a:cs typeface="Tahoma"/>
              </a:rPr>
              <a:t>generalize</a:t>
            </a:r>
            <a:endParaRPr sz="255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1759" y="2006122"/>
            <a:ext cx="102352" cy="10235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1759" y="2661174"/>
            <a:ext cx="102352" cy="102351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93E410B2-5DD1-0B04-811E-DEA66E72310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21</a:t>
            </a:fld>
            <a:endParaRPr lang="en-US" altLang="ko-KR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90" dirty="0"/>
              <a:t>Computing</a:t>
            </a:r>
            <a:r>
              <a:rPr spc="-120" dirty="0"/>
              <a:t> </a:t>
            </a:r>
            <a:r>
              <a:rPr spc="-20" dirty="0"/>
              <a:t>accuracy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7840" y="1166812"/>
            <a:ext cx="11334969" cy="6522308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7D03EB-976D-A912-2F39-433D7164C4F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22</a:t>
            </a:fld>
            <a:endParaRPr lang="en-US" altLang="ko-KR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90" dirty="0"/>
              <a:t>Computing</a:t>
            </a:r>
            <a:r>
              <a:rPr spc="-120" dirty="0"/>
              <a:t> </a:t>
            </a:r>
            <a:r>
              <a:rPr spc="-20" dirty="0"/>
              <a:t>accuracy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2345" y="1166812"/>
            <a:ext cx="11350464" cy="6522308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7D1BFA-AE0D-70AE-138E-231A8C096B5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23</a:t>
            </a:fld>
            <a:endParaRPr lang="en-US" altLang="ko-KR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90" dirty="0"/>
              <a:t>Computing</a:t>
            </a:r>
            <a:r>
              <a:rPr spc="-120" dirty="0"/>
              <a:t> </a:t>
            </a:r>
            <a:r>
              <a:rPr spc="-20" dirty="0"/>
              <a:t>accuracy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7840" y="1166812"/>
            <a:ext cx="11334969" cy="6522308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59236D-7D9F-D2CF-CD83-09197F5EDA1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24</a:t>
            </a:fld>
            <a:endParaRPr lang="en-US" altLang="ko-KR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589" y="273885"/>
            <a:ext cx="3848735" cy="7137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85" dirty="0"/>
              <a:t>Train/test</a:t>
            </a:r>
            <a:r>
              <a:rPr spc="-145" dirty="0"/>
              <a:t> </a:t>
            </a:r>
            <a:r>
              <a:rPr spc="-185" dirty="0"/>
              <a:t>split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91289" y="1166812"/>
            <a:ext cx="14575155" cy="3275329"/>
            <a:chOff x="491289" y="1166812"/>
            <a:chExt cx="14575155" cy="3275329"/>
          </a:xfrm>
        </p:grpSpPr>
        <p:sp>
          <p:nvSpPr>
            <p:cNvPr id="4" name="object 4"/>
            <p:cNvSpPr/>
            <p:nvPr/>
          </p:nvSpPr>
          <p:spPr>
            <a:xfrm>
              <a:off x="491289" y="1166812"/>
              <a:ext cx="14575155" cy="3275329"/>
            </a:xfrm>
            <a:custGeom>
              <a:avLst/>
              <a:gdLst/>
              <a:ahLst/>
              <a:cxnLst/>
              <a:rect l="l" t="t" r="r" b="b"/>
              <a:pathLst>
                <a:path w="14575155" h="3275329">
                  <a:moveTo>
                    <a:pt x="14498413" y="3275262"/>
                  </a:moveTo>
                  <a:lnTo>
                    <a:pt x="76505" y="3275262"/>
                  </a:lnTo>
                  <a:lnTo>
                    <a:pt x="71180" y="3274738"/>
                  </a:lnTo>
                  <a:lnTo>
                    <a:pt x="31920" y="3258476"/>
                  </a:lnTo>
                  <a:lnTo>
                    <a:pt x="4175" y="3219748"/>
                  </a:lnTo>
                  <a:lnTo>
                    <a:pt x="0" y="3198757"/>
                  </a:lnTo>
                  <a:lnTo>
                    <a:pt x="0" y="3193381"/>
                  </a:lnTo>
                  <a:lnTo>
                    <a:pt x="0" y="76505"/>
                  </a:lnTo>
                  <a:lnTo>
                    <a:pt x="16786" y="31920"/>
                  </a:lnTo>
                  <a:lnTo>
                    <a:pt x="55513" y="4175"/>
                  </a:lnTo>
                  <a:lnTo>
                    <a:pt x="76505" y="0"/>
                  </a:lnTo>
                  <a:lnTo>
                    <a:pt x="14498413" y="0"/>
                  </a:lnTo>
                  <a:lnTo>
                    <a:pt x="14542998" y="16786"/>
                  </a:lnTo>
                  <a:lnTo>
                    <a:pt x="14570742" y="55513"/>
                  </a:lnTo>
                  <a:lnTo>
                    <a:pt x="14574918" y="76505"/>
                  </a:lnTo>
                  <a:lnTo>
                    <a:pt x="14574918" y="3198757"/>
                  </a:lnTo>
                  <a:lnTo>
                    <a:pt x="14558132" y="3243342"/>
                  </a:lnTo>
                  <a:lnTo>
                    <a:pt x="14519404" y="3271087"/>
                  </a:lnTo>
                  <a:lnTo>
                    <a:pt x="14503737" y="3274738"/>
                  </a:lnTo>
                  <a:lnTo>
                    <a:pt x="14498413" y="3275262"/>
                  </a:lnTo>
                  <a:close/>
                </a:path>
              </a:pathLst>
            </a:custGeom>
            <a:solidFill>
              <a:srgbClr val="F6F2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72261" y="1447482"/>
              <a:ext cx="5989955" cy="283210"/>
            </a:xfrm>
            <a:custGeom>
              <a:avLst/>
              <a:gdLst/>
              <a:ahLst/>
              <a:cxnLst/>
              <a:rect l="l" t="t" r="r" b="b"/>
              <a:pathLst>
                <a:path w="5989955" h="283210">
                  <a:moveTo>
                    <a:pt x="147980" y="9994"/>
                  </a:moveTo>
                  <a:lnTo>
                    <a:pt x="93332" y="9994"/>
                  </a:lnTo>
                  <a:lnTo>
                    <a:pt x="83096" y="10769"/>
                  </a:lnTo>
                  <a:lnTo>
                    <a:pt x="49060" y="36728"/>
                  </a:lnTo>
                  <a:lnTo>
                    <a:pt x="45821" y="55473"/>
                  </a:lnTo>
                  <a:lnTo>
                    <a:pt x="45821" y="64719"/>
                  </a:lnTo>
                  <a:lnTo>
                    <a:pt x="0" y="64719"/>
                  </a:lnTo>
                  <a:lnTo>
                    <a:pt x="0" y="100114"/>
                  </a:lnTo>
                  <a:lnTo>
                    <a:pt x="45821" y="100114"/>
                  </a:lnTo>
                  <a:lnTo>
                    <a:pt x="45821" y="231101"/>
                  </a:lnTo>
                  <a:lnTo>
                    <a:pt x="83540" y="231101"/>
                  </a:lnTo>
                  <a:lnTo>
                    <a:pt x="83540" y="100114"/>
                  </a:lnTo>
                  <a:lnTo>
                    <a:pt x="147980" y="100114"/>
                  </a:lnTo>
                  <a:lnTo>
                    <a:pt x="147980" y="64719"/>
                  </a:lnTo>
                  <a:lnTo>
                    <a:pt x="83540" y="64719"/>
                  </a:lnTo>
                  <a:lnTo>
                    <a:pt x="83540" y="51892"/>
                  </a:lnTo>
                  <a:lnTo>
                    <a:pt x="84328" y="49441"/>
                  </a:lnTo>
                  <a:lnTo>
                    <a:pt x="87553" y="46215"/>
                  </a:lnTo>
                  <a:lnTo>
                    <a:pt x="90017" y="45402"/>
                  </a:lnTo>
                  <a:lnTo>
                    <a:pt x="147980" y="45402"/>
                  </a:lnTo>
                  <a:lnTo>
                    <a:pt x="147980" y="9994"/>
                  </a:lnTo>
                  <a:close/>
                </a:path>
                <a:path w="5989955" h="283210">
                  <a:moveTo>
                    <a:pt x="319646" y="122580"/>
                  </a:moveTo>
                  <a:lnTo>
                    <a:pt x="310400" y="85559"/>
                  </a:lnTo>
                  <a:lnTo>
                    <a:pt x="272326" y="59791"/>
                  </a:lnTo>
                  <a:lnTo>
                    <a:pt x="259270" y="58699"/>
                  </a:lnTo>
                  <a:lnTo>
                    <a:pt x="242265" y="61010"/>
                  </a:lnTo>
                  <a:lnTo>
                    <a:pt x="229666" y="67932"/>
                  </a:lnTo>
                  <a:lnTo>
                    <a:pt x="221488" y="79476"/>
                  </a:lnTo>
                  <a:lnTo>
                    <a:pt x="217703" y="95643"/>
                  </a:lnTo>
                  <a:lnTo>
                    <a:pt x="217792" y="95148"/>
                  </a:lnTo>
                  <a:lnTo>
                    <a:pt x="223647" y="61569"/>
                  </a:lnTo>
                  <a:lnTo>
                    <a:pt x="186575" y="61569"/>
                  </a:lnTo>
                  <a:lnTo>
                    <a:pt x="186575" y="231101"/>
                  </a:lnTo>
                  <a:lnTo>
                    <a:pt x="224218" y="231101"/>
                  </a:lnTo>
                  <a:lnTo>
                    <a:pt x="224269" y="114134"/>
                  </a:lnTo>
                  <a:lnTo>
                    <a:pt x="226758" y="106299"/>
                  </a:lnTo>
                  <a:lnTo>
                    <a:pt x="236562" y="95643"/>
                  </a:lnTo>
                  <a:lnTo>
                    <a:pt x="237083" y="95148"/>
                  </a:lnTo>
                  <a:lnTo>
                    <a:pt x="244106" y="92417"/>
                  </a:lnTo>
                  <a:lnTo>
                    <a:pt x="262572" y="92417"/>
                  </a:lnTo>
                  <a:lnTo>
                    <a:pt x="269697" y="95148"/>
                  </a:lnTo>
                  <a:lnTo>
                    <a:pt x="279527" y="106070"/>
                  </a:lnTo>
                  <a:lnTo>
                    <a:pt x="279603" y="106299"/>
                  </a:lnTo>
                  <a:lnTo>
                    <a:pt x="282003" y="114134"/>
                  </a:lnTo>
                  <a:lnTo>
                    <a:pt x="282003" y="137972"/>
                  </a:lnTo>
                  <a:lnTo>
                    <a:pt x="319646" y="137972"/>
                  </a:lnTo>
                  <a:lnTo>
                    <a:pt x="319646" y="122580"/>
                  </a:lnTo>
                  <a:close/>
                </a:path>
                <a:path w="5989955" h="283210">
                  <a:moveTo>
                    <a:pt x="485305" y="124536"/>
                  </a:moveTo>
                  <a:lnTo>
                    <a:pt x="475107" y="86131"/>
                  </a:lnTo>
                  <a:lnTo>
                    <a:pt x="447662" y="63957"/>
                  </a:lnTo>
                  <a:lnTo>
                    <a:pt x="447662" y="114363"/>
                  </a:lnTo>
                  <a:lnTo>
                    <a:pt x="447662" y="178295"/>
                  </a:lnTo>
                  <a:lnTo>
                    <a:pt x="445185" y="186131"/>
                  </a:lnTo>
                  <a:lnTo>
                    <a:pt x="435343" y="196532"/>
                  </a:lnTo>
                  <a:lnTo>
                    <a:pt x="428142" y="199123"/>
                  </a:lnTo>
                  <a:lnTo>
                    <a:pt x="409054" y="199123"/>
                  </a:lnTo>
                  <a:lnTo>
                    <a:pt x="401828" y="196532"/>
                  </a:lnTo>
                  <a:lnTo>
                    <a:pt x="392036" y="186131"/>
                  </a:lnTo>
                  <a:lnTo>
                    <a:pt x="389585" y="178295"/>
                  </a:lnTo>
                  <a:lnTo>
                    <a:pt x="389585" y="114363"/>
                  </a:lnTo>
                  <a:lnTo>
                    <a:pt x="392036" y="106553"/>
                  </a:lnTo>
                  <a:lnTo>
                    <a:pt x="401828" y="96151"/>
                  </a:lnTo>
                  <a:lnTo>
                    <a:pt x="409054" y="93535"/>
                  </a:lnTo>
                  <a:lnTo>
                    <a:pt x="428142" y="93535"/>
                  </a:lnTo>
                  <a:lnTo>
                    <a:pt x="435343" y="96151"/>
                  </a:lnTo>
                  <a:lnTo>
                    <a:pt x="440245" y="101371"/>
                  </a:lnTo>
                  <a:lnTo>
                    <a:pt x="445185" y="106553"/>
                  </a:lnTo>
                  <a:lnTo>
                    <a:pt x="447662" y="63957"/>
                  </a:lnTo>
                  <a:lnTo>
                    <a:pt x="418617" y="58699"/>
                  </a:lnTo>
                  <a:lnTo>
                    <a:pt x="404114" y="59804"/>
                  </a:lnTo>
                  <a:lnTo>
                    <a:pt x="362038" y="86131"/>
                  </a:lnTo>
                  <a:lnTo>
                    <a:pt x="351891" y="124536"/>
                  </a:lnTo>
                  <a:lnTo>
                    <a:pt x="351878" y="167843"/>
                  </a:lnTo>
                  <a:lnTo>
                    <a:pt x="352996" y="182333"/>
                  </a:lnTo>
                  <a:lnTo>
                    <a:pt x="379768" y="223964"/>
                  </a:lnTo>
                  <a:lnTo>
                    <a:pt x="418617" y="233959"/>
                  </a:lnTo>
                  <a:lnTo>
                    <a:pt x="433095" y="232854"/>
                  </a:lnTo>
                  <a:lnTo>
                    <a:pt x="475107" y="206502"/>
                  </a:lnTo>
                  <a:lnTo>
                    <a:pt x="485305" y="167843"/>
                  </a:lnTo>
                  <a:lnTo>
                    <a:pt x="485305" y="124536"/>
                  </a:lnTo>
                  <a:close/>
                </a:path>
                <a:path w="5989955" h="283210">
                  <a:moveTo>
                    <a:pt x="663549" y="105359"/>
                  </a:moveTo>
                  <a:lnTo>
                    <a:pt x="662940" y="95554"/>
                  </a:lnTo>
                  <a:lnTo>
                    <a:pt x="661873" y="90385"/>
                  </a:lnTo>
                  <a:lnTo>
                    <a:pt x="661098" y="86677"/>
                  </a:lnTo>
                  <a:lnTo>
                    <a:pt x="660450" y="85001"/>
                  </a:lnTo>
                  <a:lnTo>
                    <a:pt x="660374" y="84797"/>
                  </a:lnTo>
                  <a:lnTo>
                    <a:pt x="626402" y="58699"/>
                  </a:lnTo>
                  <a:lnTo>
                    <a:pt x="618045" y="58699"/>
                  </a:lnTo>
                  <a:lnTo>
                    <a:pt x="611365" y="61010"/>
                  </a:lnTo>
                  <a:lnTo>
                    <a:pt x="610514" y="61569"/>
                  </a:lnTo>
                  <a:lnTo>
                    <a:pt x="599694" y="70827"/>
                  </a:lnTo>
                  <a:lnTo>
                    <a:pt x="599389" y="71767"/>
                  </a:lnTo>
                  <a:lnTo>
                    <a:pt x="598830" y="70192"/>
                  </a:lnTo>
                  <a:lnTo>
                    <a:pt x="597941" y="69456"/>
                  </a:lnTo>
                  <a:lnTo>
                    <a:pt x="597941" y="78765"/>
                  </a:lnTo>
                  <a:lnTo>
                    <a:pt x="597687" y="77025"/>
                  </a:lnTo>
                  <a:lnTo>
                    <a:pt x="597814" y="76657"/>
                  </a:lnTo>
                  <a:lnTo>
                    <a:pt x="597839" y="77025"/>
                  </a:lnTo>
                  <a:lnTo>
                    <a:pt x="597941" y="78765"/>
                  </a:lnTo>
                  <a:lnTo>
                    <a:pt x="597941" y="69456"/>
                  </a:lnTo>
                  <a:lnTo>
                    <a:pt x="593369" y="65620"/>
                  </a:lnTo>
                  <a:lnTo>
                    <a:pt x="587959" y="61010"/>
                  </a:lnTo>
                  <a:lnTo>
                    <a:pt x="581291" y="58699"/>
                  </a:lnTo>
                  <a:lnTo>
                    <a:pt x="565010" y="58699"/>
                  </a:lnTo>
                  <a:lnTo>
                    <a:pt x="558431" y="61010"/>
                  </a:lnTo>
                  <a:lnTo>
                    <a:pt x="558203" y="61010"/>
                  </a:lnTo>
                  <a:lnTo>
                    <a:pt x="551053" y="67233"/>
                  </a:lnTo>
                  <a:lnTo>
                    <a:pt x="552094" y="61569"/>
                  </a:lnTo>
                  <a:lnTo>
                    <a:pt x="546138" y="61569"/>
                  </a:lnTo>
                  <a:lnTo>
                    <a:pt x="546138" y="84442"/>
                  </a:lnTo>
                  <a:lnTo>
                    <a:pt x="544741" y="77025"/>
                  </a:lnTo>
                  <a:lnTo>
                    <a:pt x="544868" y="76657"/>
                  </a:lnTo>
                  <a:lnTo>
                    <a:pt x="544906" y="77025"/>
                  </a:lnTo>
                  <a:lnTo>
                    <a:pt x="545071" y="78765"/>
                  </a:lnTo>
                  <a:lnTo>
                    <a:pt x="546138" y="84442"/>
                  </a:lnTo>
                  <a:lnTo>
                    <a:pt x="546138" y="61569"/>
                  </a:lnTo>
                  <a:lnTo>
                    <a:pt x="517525" y="61569"/>
                  </a:lnTo>
                  <a:lnTo>
                    <a:pt x="517525" y="231101"/>
                  </a:lnTo>
                  <a:lnTo>
                    <a:pt x="553212" y="231101"/>
                  </a:lnTo>
                  <a:lnTo>
                    <a:pt x="553212" y="99631"/>
                  </a:lnTo>
                  <a:lnTo>
                    <a:pt x="554075" y="95948"/>
                  </a:lnTo>
                  <a:lnTo>
                    <a:pt x="557568" y="91516"/>
                  </a:lnTo>
                  <a:lnTo>
                    <a:pt x="560095" y="90385"/>
                  </a:lnTo>
                  <a:lnTo>
                    <a:pt x="566813" y="90385"/>
                  </a:lnTo>
                  <a:lnTo>
                    <a:pt x="569328" y="91516"/>
                  </a:lnTo>
                  <a:lnTo>
                    <a:pt x="573024" y="95948"/>
                  </a:lnTo>
                  <a:lnTo>
                    <a:pt x="574179" y="99631"/>
                  </a:lnTo>
                  <a:lnTo>
                    <a:pt x="574268" y="231101"/>
                  </a:lnTo>
                  <a:lnTo>
                    <a:pt x="606806" y="231101"/>
                  </a:lnTo>
                  <a:lnTo>
                    <a:pt x="606831" y="99631"/>
                  </a:lnTo>
                  <a:lnTo>
                    <a:pt x="607860" y="95948"/>
                  </a:lnTo>
                  <a:lnTo>
                    <a:pt x="611644" y="91516"/>
                  </a:lnTo>
                  <a:lnTo>
                    <a:pt x="614197" y="90385"/>
                  </a:lnTo>
                  <a:lnTo>
                    <a:pt x="620915" y="90385"/>
                  </a:lnTo>
                  <a:lnTo>
                    <a:pt x="623379" y="91516"/>
                  </a:lnTo>
                  <a:lnTo>
                    <a:pt x="626770" y="95948"/>
                  </a:lnTo>
                  <a:lnTo>
                    <a:pt x="627786" y="99631"/>
                  </a:lnTo>
                  <a:lnTo>
                    <a:pt x="627862" y="231101"/>
                  </a:lnTo>
                  <a:lnTo>
                    <a:pt x="663549" y="231101"/>
                  </a:lnTo>
                  <a:lnTo>
                    <a:pt x="663549" y="105359"/>
                  </a:lnTo>
                  <a:close/>
                </a:path>
                <a:path w="5989955" h="283210">
                  <a:moveTo>
                    <a:pt x="5091150" y="16510"/>
                  </a:moveTo>
                  <a:lnTo>
                    <a:pt x="5088852" y="10909"/>
                  </a:lnTo>
                  <a:lnTo>
                    <a:pt x="5079606" y="2184"/>
                  </a:lnTo>
                  <a:lnTo>
                    <a:pt x="5073739" y="0"/>
                  </a:lnTo>
                  <a:lnTo>
                    <a:pt x="5053723" y="0"/>
                  </a:lnTo>
                  <a:lnTo>
                    <a:pt x="5047843" y="2184"/>
                  </a:lnTo>
                  <a:lnTo>
                    <a:pt x="5038610" y="10909"/>
                  </a:lnTo>
                  <a:lnTo>
                    <a:pt x="5036299" y="16510"/>
                  </a:lnTo>
                  <a:lnTo>
                    <a:pt x="5036299" y="30264"/>
                  </a:lnTo>
                  <a:lnTo>
                    <a:pt x="5038560" y="35814"/>
                  </a:lnTo>
                  <a:lnTo>
                    <a:pt x="5043094" y="40017"/>
                  </a:lnTo>
                  <a:lnTo>
                    <a:pt x="5047666" y="44170"/>
                  </a:lnTo>
                  <a:lnTo>
                    <a:pt x="5053584" y="46240"/>
                  </a:lnTo>
                  <a:lnTo>
                    <a:pt x="5073637" y="46240"/>
                  </a:lnTo>
                  <a:lnTo>
                    <a:pt x="5079492" y="44170"/>
                  </a:lnTo>
                  <a:lnTo>
                    <a:pt x="5088839" y="35814"/>
                  </a:lnTo>
                  <a:lnTo>
                    <a:pt x="5091150" y="30264"/>
                  </a:lnTo>
                  <a:lnTo>
                    <a:pt x="5091150" y="16510"/>
                  </a:lnTo>
                  <a:close/>
                </a:path>
                <a:path w="5989955" h="283210">
                  <a:moveTo>
                    <a:pt x="5138458" y="195694"/>
                  </a:moveTo>
                  <a:lnTo>
                    <a:pt x="5085423" y="195694"/>
                  </a:lnTo>
                  <a:lnTo>
                    <a:pt x="5085423" y="61569"/>
                  </a:lnTo>
                  <a:lnTo>
                    <a:pt x="4999012" y="61569"/>
                  </a:lnTo>
                  <a:lnTo>
                    <a:pt x="4999012" y="96964"/>
                  </a:lnTo>
                  <a:lnTo>
                    <a:pt x="5047704" y="96964"/>
                  </a:lnTo>
                  <a:lnTo>
                    <a:pt x="5047704" y="195694"/>
                  </a:lnTo>
                  <a:lnTo>
                    <a:pt x="4991874" y="195694"/>
                  </a:lnTo>
                  <a:lnTo>
                    <a:pt x="4991874" y="231101"/>
                  </a:lnTo>
                  <a:lnTo>
                    <a:pt x="5138458" y="231101"/>
                  </a:lnTo>
                  <a:lnTo>
                    <a:pt x="5138458" y="195694"/>
                  </a:lnTo>
                  <a:close/>
                </a:path>
                <a:path w="5989955" h="283210">
                  <a:moveTo>
                    <a:pt x="5305793" y="105359"/>
                  </a:moveTo>
                  <a:lnTo>
                    <a:pt x="5305171" y="95554"/>
                  </a:lnTo>
                  <a:lnTo>
                    <a:pt x="5304104" y="90385"/>
                  </a:lnTo>
                  <a:lnTo>
                    <a:pt x="5303342" y="86677"/>
                  </a:lnTo>
                  <a:lnTo>
                    <a:pt x="5302694" y="85001"/>
                  </a:lnTo>
                  <a:lnTo>
                    <a:pt x="5302605" y="84797"/>
                  </a:lnTo>
                  <a:lnTo>
                    <a:pt x="5300281" y="78765"/>
                  </a:lnTo>
                  <a:lnTo>
                    <a:pt x="5268633" y="58699"/>
                  </a:lnTo>
                  <a:lnTo>
                    <a:pt x="5260289" y="58699"/>
                  </a:lnTo>
                  <a:lnTo>
                    <a:pt x="5253609" y="61010"/>
                  </a:lnTo>
                  <a:lnTo>
                    <a:pt x="5252745" y="61569"/>
                  </a:lnTo>
                  <a:lnTo>
                    <a:pt x="5241925" y="70827"/>
                  </a:lnTo>
                  <a:lnTo>
                    <a:pt x="5241633" y="71767"/>
                  </a:lnTo>
                  <a:lnTo>
                    <a:pt x="5241074" y="70192"/>
                  </a:lnTo>
                  <a:lnTo>
                    <a:pt x="5240185" y="69456"/>
                  </a:lnTo>
                  <a:lnTo>
                    <a:pt x="5240185" y="78765"/>
                  </a:lnTo>
                  <a:lnTo>
                    <a:pt x="5239931" y="77025"/>
                  </a:lnTo>
                  <a:lnTo>
                    <a:pt x="5240045" y="76657"/>
                  </a:lnTo>
                  <a:lnTo>
                    <a:pt x="5240071" y="77025"/>
                  </a:lnTo>
                  <a:lnTo>
                    <a:pt x="5240185" y="78765"/>
                  </a:lnTo>
                  <a:lnTo>
                    <a:pt x="5240185" y="69456"/>
                  </a:lnTo>
                  <a:lnTo>
                    <a:pt x="5235613" y="65620"/>
                  </a:lnTo>
                  <a:lnTo>
                    <a:pt x="5230203" y="61010"/>
                  </a:lnTo>
                  <a:lnTo>
                    <a:pt x="5223535" y="58699"/>
                  </a:lnTo>
                  <a:lnTo>
                    <a:pt x="5207254" y="58699"/>
                  </a:lnTo>
                  <a:lnTo>
                    <a:pt x="5200675" y="61010"/>
                  </a:lnTo>
                  <a:lnTo>
                    <a:pt x="5200434" y="61010"/>
                  </a:lnTo>
                  <a:lnTo>
                    <a:pt x="5193284" y="67233"/>
                  </a:lnTo>
                  <a:lnTo>
                    <a:pt x="5194325" y="61569"/>
                  </a:lnTo>
                  <a:lnTo>
                    <a:pt x="5188382" y="61569"/>
                  </a:lnTo>
                  <a:lnTo>
                    <a:pt x="5188382" y="84442"/>
                  </a:lnTo>
                  <a:lnTo>
                    <a:pt x="5186985" y="77025"/>
                  </a:lnTo>
                  <a:lnTo>
                    <a:pt x="5187112" y="76657"/>
                  </a:lnTo>
                  <a:lnTo>
                    <a:pt x="5187150" y="77025"/>
                  </a:lnTo>
                  <a:lnTo>
                    <a:pt x="5187315" y="78765"/>
                  </a:lnTo>
                  <a:lnTo>
                    <a:pt x="5188382" y="84442"/>
                  </a:lnTo>
                  <a:lnTo>
                    <a:pt x="5188382" y="61569"/>
                  </a:lnTo>
                  <a:lnTo>
                    <a:pt x="5159768" y="61569"/>
                  </a:lnTo>
                  <a:lnTo>
                    <a:pt x="5159768" y="231101"/>
                  </a:lnTo>
                  <a:lnTo>
                    <a:pt x="5195443" y="231101"/>
                  </a:lnTo>
                  <a:lnTo>
                    <a:pt x="5195443" y="99631"/>
                  </a:lnTo>
                  <a:lnTo>
                    <a:pt x="5196306" y="95948"/>
                  </a:lnTo>
                  <a:lnTo>
                    <a:pt x="5199812" y="91516"/>
                  </a:lnTo>
                  <a:lnTo>
                    <a:pt x="5202326" y="90385"/>
                  </a:lnTo>
                  <a:lnTo>
                    <a:pt x="5209044" y="90385"/>
                  </a:lnTo>
                  <a:lnTo>
                    <a:pt x="5211572" y="91516"/>
                  </a:lnTo>
                  <a:lnTo>
                    <a:pt x="5215267" y="95948"/>
                  </a:lnTo>
                  <a:lnTo>
                    <a:pt x="5216410" y="99631"/>
                  </a:lnTo>
                  <a:lnTo>
                    <a:pt x="5216512" y="231101"/>
                  </a:lnTo>
                  <a:lnTo>
                    <a:pt x="5249049" y="231101"/>
                  </a:lnTo>
                  <a:lnTo>
                    <a:pt x="5249062" y="99631"/>
                  </a:lnTo>
                  <a:lnTo>
                    <a:pt x="5250104" y="95948"/>
                  </a:lnTo>
                  <a:lnTo>
                    <a:pt x="5253875" y="91516"/>
                  </a:lnTo>
                  <a:lnTo>
                    <a:pt x="5256441" y="90385"/>
                  </a:lnTo>
                  <a:lnTo>
                    <a:pt x="5263159" y="90385"/>
                  </a:lnTo>
                  <a:lnTo>
                    <a:pt x="5265610" y="91516"/>
                  </a:lnTo>
                  <a:lnTo>
                    <a:pt x="5269001" y="95948"/>
                  </a:lnTo>
                  <a:lnTo>
                    <a:pt x="5270030" y="99631"/>
                  </a:lnTo>
                  <a:lnTo>
                    <a:pt x="5270106" y="231101"/>
                  </a:lnTo>
                  <a:lnTo>
                    <a:pt x="5305793" y="231101"/>
                  </a:lnTo>
                  <a:lnTo>
                    <a:pt x="5305793" y="105359"/>
                  </a:lnTo>
                  <a:close/>
                </a:path>
                <a:path w="5989955" h="283210">
                  <a:moveTo>
                    <a:pt x="5471439" y="123139"/>
                  </a:moveTo>
                  <a:lnTo>
                    <a:pt x="5462778" y="85864"/>
                  </a:lnTo>
                  <a:lnTo>
                    <a:pt x="5433796" y="61887"/>
                  </a:lnTo>
                  <a:lnTo>
                    <a:pt x="5433796" y="114134"/>
                  </a:lnTo>
                  <a:lnTo>
                    <a:pt x="5433796" y="178523"/>
                  </a:lnTo>
                  <a:lnTo>
                    <a:pt x="5431396" y="186499"/>
                  </a:lnTo>
                  <a:lnTo>
                    <a:pt x="5421871" y="196951"/>
                  </a:lnTo>
                  <a:lnTo>
                    <a:pt x="5414784" y="199682"/>
                  </a:lnTo>
                  <a:lnTo>
                    <a:pt x="5396649" y="199682"/>
                  </a:lnTo>
                  <a:lnTo>
                    <a:pt x="5389600" y="196951"/>
                  </a:lnTo>
                  <a:lnTo>
                    <a:pt x="5388686" y="195973"/>
                  </a:lnTo>
                  <a:lnTo>
                    <a:pt x="5384470" y="191490"/>
                  </a:lnTo>
                  <a:lnTo>
                    <a:pt x="5379390" y="185991"/>
                  </a:lnTo>
                  <a:lnTo>
                    <a:pt x="5376977" y="178523"/>
                  </a:lnTo>
                  <a:lnTo>
                    <a:pt x="5376977" y="114134"/>
                  </a:lnTo>
                  <a:lnTo>
                    <a:pt x="5379390" y="106692"/>
                  </a:lnTo>
                  <a:lnTo>
                    <a:pt x="5388254" y="97180"/>
                  </a:lnTo>
                  <a:lnTo>
                    <a:pt x="5388559" y="96850"/>
                  </a:lnTo>
                  <a:lnTo>
                    <a:pt x="5389905" y="95618"/>
                  </a:lnTo>
                  <a:lnTo>
                    <a:pt x="5396649" y="92976"/>
                  </a:lnTo>
                  <a:lnTo>
                    <a:pt x="5414784" y="92976"/>
                  </a:lnTo>
                  <a:lnTo>
                    <a:pt x="5421782" y="95618"/>
                  </a:lnTo>
                  <a:lnTo>
                    <a:pt x="5431396" y="106159"/>
                  </a:lnTo>
                  <a:lnTo>
                    <a:pt x="5433796" y="114134"/>
                  </a:lnTo>
                  <a:lnTo>
                    <a:pt x="5433796" y="61887"/>
                  </a:lnTo>
                  <a:lnTo>
                    <a:pt x="5426761" y="59804"/>
                  </a:lnTo>
                  <a:lnTo>
                    <a:pt x="5414213" y="58699"/>
                  </a:lnTo>
                  <a:lnTo>
                    <a:pt x="5404739" y="59334"/>
                  </a:lnTo>
                  <a:lnTo>
                    <a:pt x="5374614" y="75780"/>
                  </a:lnTo>
                  <a:lnTo>
                    <a:pt x="5376850" y="61569"/>
                  </a:lnTo>
                  <a:lnTo>
                    <a:pt x="5339207" y="61569"/>
                  </a:lnTo>
                  <a:lnTo>
                    <a:pt x="5339207" y="282663"/>
                  </a:lnTo>
                  <a:lnTo>
                    <a:pt x="5376850" y="282663"/>
                  </a:lnTo>
                  <a:lnTo>
                    <a:pt x="5376646" y="229552"/>
                  </a:lnTo>
                  <a:lnTo>
                    <a:pt x="5374627" y="216966"/>
                  </a:lnTo>
                  <a:lnTo>
                    <a:pt x="5375300" y="218160"/>
                  </a:lnTo>
                  <a:lnTo>
                    <a:pt x="5414213" y="233959"/>
                  </a:lnTo>
                  <a:lnTo>
                    <a:pt x="5426761" y="232867"/>
                  </a:lnTo>
                  <a:lnTo>
                    <a:pt x="5462778" y="206781"/>
                  </a:lnTo>
                  <a:lnTo>
                    <a:pt x="5471439" y="169240"/>
                  </a:lnTo>
                  <a:lnTo>
                    <a:pt x="5471439" y="123139"/>
                  </a:lnTo>
                  <a:close/>
                </a:path>
                <a:path w="5989955" h="283210">
                  <a:moveTo>
                    <a:pt x="5643397" y="124536"/>
                  </a:moveTo>
                  <a:lnTo>
                    <a:pt x="5633199" y="86131"/>
                  </a:lnTo>
                  <a:lnTo>
                    <a:pt x="5605754" y="63957"/>
                  </a:lnTo>
                  <a:lnTo>
                    <a:pt x="5605754" y="114363"/>
                  </a:lnTo>
                  <a:lnTo>
                    <a:pt x="5605754" y="178295"/>
                  </a:lnTo>
                  <a:lnTo>
                    <a:pt x="5603278" y="186131"/>
                  </a:lnTo>
                  <a:lnTo>
                    <a:pt x="5593435" y="196532"/>
                  </a:lnTo>
                  <a:lnTo>
                    <a:pt x="5586222" y="199123"/>
                  </a:lnTo>
                  <a:lnTo>
                    <a:pt x="5567146" y="199123"/>
                  </a:lnTo>
                  <a:lnTo>
                    <a:pt x="5559920" y="196532"/>
                  </a:lnTo>
                  <a:lnTo>
                    <a:pt x="5550128" y="186131"/>
                  </a:lnTo>
                  <a:lnTo>
                    <a:pt x="5547677" y="178295"/>
                  </a:lnTo>
                  <a:lnTo>
                    <a:pt x="5547677" y="114363"/>
                  </a:lnTo>
                  <a:lnTo>
                    <a:pt x="5550128" y="106553"/>
                  </a:lnTo>
                  <a:lnTo>
                    <a:pt x="5559920" y="96151"/>
                  </a:lnTo>
                  <a:lnTo>
                    <a:pt x="5567146" y="93535"/>
                  </a:lnTo>
                  <a:lnTo>
                    <a:pt x="5586222" y="93535"/>
                  </a:lnTo>
                  <a:lnTo>
                    <a:pt x="5593435" y="96151"/>
                  </a:lnTo>
                  <a:lnTo>
                    <a:pt x="5598338" y="101371"/>
                  </a:lnTo>
                  <a:lnTo>
                    <a:pt x="5603278" y="106553"/>
                  </a:lnTo>
                  <a:lnTo>
                    <a:pt x="5605754" y="63957"/>
                  </a:lnTo>
                  <a:lnTo>
                    <a:pt x="5576709" y="58699"/>
                  </a:lnTo>
                  <a:lnTo>
                    <a:pt x="5562206" y="59804"/>
                  </a:lnTo>
                  <a:lnTo>
                    <a:pt x="5520131" y="86131"/>
                  </a:lnTo>
                  <a:lnTo>
                    <a:pt x="5509984" y="124536"/>
                  </a:lnTo>
                  <a:lnTo>
                    <a:pt x="5509958" y="167843"/>
                  </a:lnTo>
                  <a:lnTo>
                    <a:pt x="5511089" y="182333"/>
                  </a:lnTo>
                  <a:lnTo>
                    <a:pt x="5537860" y="223964"/>
                  </a:lnTo>
                  <a:lnTo>
                    <a:pt x="5576709" y="233959"/>
                  </a:lnTo>
                  <a:lnTo>
                    <a:pt x="5591187" y="232854"/>
                  </a:lnTo>
                  <a:lnTo>
                    <a:pt x="5633199" y="206502"/>
                  </a:lnTo>
                  <a:lnTo>
                    <a:pt x="5643397" y="167843"/>
                  </a:lnTo>
                  <a:lnTo>
                    <a:pt x="5643397" y="124536"/>
                  </a:lnTo>
                  <a:close/>
                </a:path>
                <a:path w="5989955" h="283210">
                  <a:moveTo>
                    <a:pt x="5821642" y="122580"/>
                  </a:moveTo>
                  <a:lnTo>
                    <a:pt x="5812396" y="85559"/>
                  </a:lnTo>
                  <a:lnTo>
                    <a:pt x="5774309" y="59791"/>
                  </a:lnTo>
                  <a:lnTo>
                    <a:pt x="5761253" y="58699"/>
                  </a:lnTo>
                  <a:lnTo>
                    <a:pt x="5744261" y="61010"/>
                  </a:lnTo>
                  <a:lnTo>
                    <a:pt x="5731662" y="67932"/>
                  </a:lnTo>
                  <a:lnTo>
                    <a:pt x="5723471" y="79476"/>
                  </a:lnTo>
                  <a:lnTo>
                    <a:pt x="5719699" y="95643"/>
                  </a:lnTo>
                  <a:lnTo>
                    <a:pt x="5719788" y="95148"/>
                  </a:lnTo>
                  <a:lnTo>
                    <a:pt x="5725642" y="61569"/>
                  </a:lnTo>
                  <a:lnTo>
                    <a:pt x="5688558" y="61569"/>
                  </a:lnTo>
                  <a:lnTo>
                    <a:pt x="5688558" y="231101"/>
                  </a:lnTo>
                  <a:lnTo>
                    <a:pt x="5726201" y="231101"/>
                  </a:lnTo>
                  <a:lnTo>
                    <a:pt x="5726265" y="114134"/>
                  </a:lnTo>
                  <a:lnTo>
                    <a:pt x="5728741" y="106299"/>
                  </a:lnTo>
                  <a:lnTo>
                    <a:pt x="5738558" y="95643"/>
                  </a:lnTo>
                  <a:lnTo>
                    <a:pt x="5739079" y="95148"/>
                  </a:lnTo>
                  <a:lnTo>
                    <a:pt x="5746102" y="92417"/>
                  </a:lnTo>
                  <a:lnTo>
                    <a:pt x="5764568" y="92417"/>
                  </a:lnTo>
                  <a:lnTo>
                    <a:pt x="5771680" y="95148"/>
                  </a:lnTo>
                  <a:lnTo>
                    <a:pt x="5781522" y="106070"/>
                  </a:lnTo>
                  <a:lnTo>
                    <a:pt x="5781599" y="106299"/>
                  </a:lnTo>
                  <a:lnTo>
                    <a:pt x="5783999" y="114134"/>
                  </a:lnTo>
                  <a:lnTo>
                    <a:pt x="5783999" y="137972"/>
                  </a:lnTo>
                  <a:lnTo>
                    <a:pt x="5821642" y="137972"/>
                  </a:lnTo>
                  <a:lnTo>
                    <a:pt x="5821642" y="122580"/>
                  </a:lnTo>
                  <a:close/>
                </a:path>
                <a:path w="5989955" h="283210">
                  <a:moveTo>
                    <a:pt x="5989599" y="61569"/>
                  </a:moveTo>
                  <a:lnTo>
                    <a:pt x="5926556" y="61569"/>
                  </a:lnTo>
                  <a:lnTo>
                    <a:pt x="5926556" y="18605"/>
                  </a:lnTo>
                  <a:lnTo>
                    <a:pt x="5888850" y="18605"/>
                  </a:lnTo>
                  <a:lnTo>
                    <a:pt x="5888850" y="61569"/>
                  </a:lnTo>
                  <a:lnTo>
                    <a:pt x="5844425" y="61569"/>
                  </a:lnTo>
                  <a:lnTo>
                    <a:pt x="5844425" y="96964"/>
                  </a:lnTo>
                  <a:lnTo>
                    <a:pt x="5888850" y="96964"/>
                  </a:lnTo>
                  <a:lnTo>
                    <a:pt x="5888850" y="183591"/>
                  </a:lnTo>
                  <a:lnTo>
                    <a:pt x="5889663" y="194144"/>
                  </a:lnTo>
                  <a:lnTo>
                    <a:pt x="5917489" y="227952"/>
                  </a:lnTo>
                  <a:lnTo>
                    <a:pt x="5937821" y="231101"/>
                  </a:lnTo>
                  <a:lnTo>
                    <a:pt x="5986729" y="231101"/>
                  </a:lnTo>
                  <a:lnTo>
                    <a:pt x="5986729" y="195694"/>
                  </a:lnTo>
                  <a:lnTo>
                    <a:pt x="5933630" y="195694"/>
                  </a:lnTo>
                  <a:lnTo>
                    <a:pt x="5930684" y="194805"/>
                  </a:lnTo>
                  <a:lnTo>
                    <a:pt x="5927382" y="191262"/>
                  </a:lnTo>
                  <a:lnTo>
                    <a:pt x="5926556" y="188112"/>
                  </a:lnTo>
                  <a:lnTo>
                    <a:pt x="5926556" y="96964"/>
                  </a:lnTo>
                  <a:lnTo>
                    <a:pt x="5989599" y="96964"/>
                  </a:lnTo>
                  <a:lnTo>
                    <a:pt x="5989599" y="61569"/>
                  </a:lnTo>
                  <a:close/>
                </a:path>
              </a:pathLst>
            </a:custGeom>
            <a:solidFill>
              <a:srgbClr val="007B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491289" y="4687720"/>
            <a:ext cx="14575155" cy="819150"/>
          </a:xfrm>
          <a:custGeom>
            <a:avLst/>
            <a:gdLst/>
            <a:ahLst/>
            <a:cxnLst/>
            <a:rect l="l" t="t" r="r" b="b"/>
            <a:pathLst>
              <a:path w="14575155" h="819150">
                <a:moveTo>
                  <a:pt x="14498413" y="818815"/>
                </a:moveTo>
                <a:lnTo>
                  <a:pt x="76505" y="818815"/>
                </a:lnTo>
                <a:lnTo>
                  <a:pt x="71180" y="818291"/>
                </a:lnTo>
                <a:lnTo>
                  <a:pt x="31920" y="802028"/>
                </a:lnTo>
                <a:lnTo>
                  <a:pt x="4175" y="763300"/>
                </a:lnTo>
                <a:lnTo>
                  <a:pt x="0" y="742310"/>
                </a:lnTo>
                <a:lnTo>
                  <a:pt x="0" y="736933"/>
                </a:lnTo>
                <a:lnTo>
                  <a:pt x="0" y="76504"/>
                </a:lnTo>
                <a:lnTo>
                  <a:pt x="16786" y="31919"/>
                </a:lnTo>
                <a:lnTo>
                  <a:pt x="55513" y="4174"/>
                </a:lnTo>
                <a:lnTo>
                  <a:pt x="76505" y="0"/>
                </a:lnTo>
                <a:lnTo>
                  <a:pt x="14498413" y="0"/>
                </a:lnTo>
                <a:lnTo>
                  <a:pt x="14542998" y="16785"/>
                </a:lnTo>
                <a:lnTo>
                  <a:pt x="14570742" y="55513"/>
                </a:lnTo>
                <a:lnTo>
                  <a:pt x="14574918" y="76504"/>
                </a:lnTo>
                <a:lnTo>
                  <a:pt x="14574918" y="742310"/>
                </a:lnTo>
                <a:lnTo>
                  <a:pt x="14558132" y="786894"/>
                </a:lnTo>
                <a:lnTo>
                  <a:pt x="14519404" y="814639"/>
                </a:lnTo>
                <a:lnTo>
                  <a:pt x="14503737" y="818290"/>
                </a:lnTo>
                <a:lnTo>
                  <a:pt x="14498413" y="818815"/>
                </a:lnTo>
                <a:close/>
              </a:path>
            </a:pathLst>
          </a:custGeom>
          <a:solidFill>
            <a:srgbClr val="0418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42352" y="1231899"/>
            <a:ext cx="13781405" cy="2973705"/>
          </a:xfrm>
          <a:prstGeom prst="rect">
            <a:avLst/>
          </a:prstGeom>
        </p:spPr>
        <p:txBody>
          <a:bodyPr vert="horz" wrap="square" lIns="0" tIns="160655" rIns="0" bIns="0" rtlCol="0">
            <a:spAutoFit/>
          </a:bodyPr>
          <a:lstStyle/>
          <a:p>
            <a:pPr marL="871855">
              <a:lnSpc>
                <a:spcPct val="100000"/>
              </a:lnSpc>
              <a:spcBef>
                <a:spcPts val="1265"/>
              </a:spcBef>
              <a:tabLst>
                <a:tab pos="6202045" algn="l"/>
              </a:tabLst>
            </a:pPr>
            <a:r>
              <a:rPr sz="2250" spc="-10" dirty="0">
                <a:solidFill>
                  <a:srgbClr val="04182D"/>
                </a:solidFill>
                <a:latin typeface="Courier New"/>
                <a:cs typeface="Courier New"/>
              </a:rPr>
              <a:t>sklearn.model_selection</a:t>
            </a:r>
            <a:r>
              <a:rPr sz="2250" dirty="0">
                <a:solidFill>
                  <a:srgbClr val="04182D"/>
                </a:solidFill>
                <a:latin typeface="Courier New"/>
                <a:cs typeface="Courier New"/>
              </a:rPr>
              <a:t>	</a:t>
            </a:r>
            <a:r>
              <a:rPr sz="2250" spc="-10" dirty="0">
                <a:solidFill>
                  <a:srgbClr val="04182D"/>
                </a:solidFill>
                <a:latin typeface="Courier New"/>
                <a:cs typeface="Courier New"/>
              </a:rPr>
              <a:t>train_test_split</a:t>
            </a:r>
            <a:endParaRPr sz="22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sz="2250" dirty="0">
                <a:solidFill>
                  <a:srgbClr val="04182D"/>
                </a:solidFill>
                <a:latin typeface="Courier New"/>
                <a:cs typeface="Courier New"/>
              </a:rPr>
              <a:t>X_train,</a:t>
            </a:r>
            <a:r>
              <a:rPr sz="2250" spc="-10" dirty="0">
                <a:solidFill>
                  <a:srgbClr val="04182D"/>
                </a:solidFill>
                <a:latin typeface="Courier New"/>
                <a:cs typeface="Courier New"/>
              </a:rPr>
              <a:t> </a:t>
            </a:r>
            <a:r>
              <a:rPr sz="2250" dirty="0">
                <a:solidFill>
                  <a:srgbClr val="04182D"/>
                </a:solidFill>
                <a:latin typeface="Courier New"/>
                <a:cs typeface="Courier New"/>
              </a:rPr>
              <a:t>X_test, y_train, y_test = train_test_split(X, y, </a:t>
            </a:r>
            <a:r>
              <a:rPr sz="2250" spc="-10" dirty="0">
                <a:solidFill>
                  <a:srgbClr val="04182D"/>
                </a:solidFill>
                <a:latin typeface="Courier New"/>
                <a:cs typeface="Courier New"/>
              </a:rPr>
              <a:t>test_size=</a:t>
            </a:r>
            <a:r>
              <a:rPr sz="2250" spc="-10" dirty="0">
                <a:solidFill>
                  <a:srgbClr val="BE2F72"/>
                </a:solidFill>
                <a:latin typeface="Courier New"/>
                <a:cs typeface="Courier New"/>
              </a:rPr>
              <a:t>0.3</a:t>
            </a:r>
            <a:r>
              <a:rPr sz="2250" spc="-10" dirty="0">
                <a:solidFill>
                  <a:srgbClr val="04182D"/>
                </a:solidFill>
                <a:latin typeface="Courier New"/>
                <a:cs typeface="Courier New"/>
              </a:rPr>
              <a:t>,</a:t>
            </a:r>
            <a:endParaRPr sz="2250">
              <a:latin typeface="Courier New"/>
              <a:cs typeface="Courier New"/>
            </a:endParaRPr>
          </a:p>
          <a:p>
            <a:pPr marL="8953500">
              <a:lnSpc>
                <a:spcPct val="100000"/>
              </a:lnSpc>
              <a:spcBef>
                <a:spcPts val="1165"/>
              </a:spcBef>
            </a:pPr>
            <a:r>
              <a:rPr sz="2250" dirty="0">
                <a:solidFill>
                  <a:srgbClr val="04182D"/>
                </a:solidFill>
                <a:latin typeface="Courier New"/>
                <a:cs typeface="Courier New"/>
              </a:rPr>
              <a:t>random_state=</a:t>
            </a:r>
            <a:r>
              <a:rPr sz="2250" dirty="0">
                <a:solidFill>
                  <a:srgbClr val="BE2F72"/>
                </a:solidFill>
                <a:latin typeface="Courier New"/>
                <a:cs typeface="Courier New"/>
              </a:rPr>
              <a:t>21</a:t>
            </a:r>
            <a:r>
              <a:rPr sz="2250" dirty="0">
                <a:solidFill>
                  <a:srgbClr val="04182D"/>
                </a:solidFill>
                <a:latin typeface="Courier New"/>
                <a:cs typeface="Courier New"/>
              </a:rPr>
              <a:t>,</a:t>
            </a:r>
            <a:r>
              <a:rPr sz="2250" spc="-20" dirty="0">
                <a:solidFill>
                  <a:srgbClr val="04182D"/>
                </a:solidFill>
                <a:latin typeface="Courier New"/>
                <a:cs typeface="Courier New"/>
              </a:rPr>
              <a:t> </a:t>
            </a:r>
            <a:r>
              <a:rPr sz="2250" spc="-10" dirty="0">
                <a:solidFill>
                  <a:srgbClr val="04182D"/>
                </a:solidFill>
                <a:latin typeface="Courier New"/>
                <a:cs typeface="Courier New"/>
              </a:rPr>
              <a:t>stratify=y)</a:t>
            </a:r>
            <a:endParaRPr sz="2250">
              <a:latin typeface="Courier New"/>
              <a:cs typeface="Courier New"/>
            </a:endParaRPr>
          </a:p>
          <a:p>
            <a:pPr marL="12700" marR="6710680">
              <a:lnSpc>
                <a:spcPct val="143300"/>
              </a:lnSpc>
            </a:pPr>
            <a:r>
              <a:rPr sz="2250" dirty="0">
                <a:solidFill>
                  <a:srgbClr val="04182D"/>
                </a:solidFill>
                <a:latin typeface="Courier New"/>
                <a:cs typeface="Courier New"/>
              </a:rPr>
              <a:t>knn = </a:t>
            </a:r>
            <a:r>
              <a:rPr sz="2250" spc="-10" dirty="0">
                <a:solidFill>
                  <a:srgbClr val="04182D"/>
                </a:solidFill>
                <a:latin typeface="Courier New"/>
                <a:cs typeface="Courier New"/>
              </a:rPr>
              <a:t>KNeighborsClassifier(n_neighbors=</a:t>
            </a:r>
            <a:r>
              <a:rPr sz="2250" spc="-10" dirty="0">
                <a:solidFill>
                  <a:srgbClr val="BE2F72"/>
                </a:solidFill>
                <a:latin typeface="Courier New"/>
                <a:cs typeface="Courier New"/>
              </a:rPr>
              <a:t>6</a:t>
            </a:r>
            <a:r>
              <a:rPr sz="2250" spc="-10" dirty="0">
                <a:solidFill>
                  <a:srgbClr val="04182D"/>
                </a:solidFill>
                <a:latin typeface="Courier New"/>
                <a:cs typeface="Courier New"/>
              </a:rPr>
              <a:t>) </a:t>
            </a:r>
            <a:r>
              <a:rPr sz="2250" dirty="0">
                <a:solidFill>
                  <a:srgbClr val="04182D"/>
                </a:solidFill>
                <a:latin typeface="Courier New"/>
                <a:cs typeface="Courier New"/>
              </a:rPr>
              <a:t>knn.fit(X_train, </a:t>
            </a:r>
            <a:r>
              <a:rPr sz="2250" spc="-10" dirty="0">
                <a:solidFill>
                  <a:srgbClr val="04182D"/>
                </a:solidFill>
                <a:latin typeface="Courier New"/>
                <a:cs typeface="Courier New"/>
              </a:rPr>
              <a:t>y_train) </a:t>
            </a:r>
            <a:r>
              <a:rPr sz="2250" dirty="0">
                <a:solidFill>
                  <a:srgbClr val="008600"/>
                </a:solidFill>
                <a:latin typeface="Courier New"/>
                <a:cs typeface="Courier New"/>
              </a:rPr>
              <a:t>print</a:t>
            </a:r>
            <a:r>
              <a:rPr sz="2250" dirty="0">
                <a:solidFill>
                  <a:srgbClr val="04182D"/>
                </a:solidFill>
                <a:latin typeface="Courier New"/>
                <a:cs typeface="Courier New"/>
              </a:rPr>
              <a:t>(knn.score(X_test,</a:t>
            </a:r>
            <a:r>
              <a:rPr sz="2250" spc="-5" dirty="0">
                <a:solidFill>
                  <a:srgbClr val="04182D"/>
                </a:solidFill>
                <a:latin typeface="Courier New"/>
                <a:cs typeface="Courier New"/>
              </a:rPr>
              <a:t> </a:t>
            </a:r>
            <a:r>
              <a:rPr sz="2250" spc="-10" dirty="0">
                <a:solidFill>
                  <a:srgbClr val="04182D"/>
                </a:solidFill>
                <a:latin typeface="Courier New"/>
                <a:cs typeface="Courier New"/>
              </a:rPr>
              <a:t>y_test))</a:t>
            </a:r>
            <a:endParaRPr sz="22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2352" y="4900193"/>
            <a:ext cx="3121025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50" spc="-10" dirty="0">
                <a:solidFill>
                  <a:srgbClr val="FFFFFF"/>
                </a:solidFill>
                <a:latin typeface="Courier New"/>
                <a:cs typeface="Courier New"/>
              </a:rPr>
              <a:t>0.8800599700149925</a:t>
            </a:r>
            <a:endParaRPr sz="2250">
              <a:latin typeface="Courier New"/>
              <a:cs typeface="Courier New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8BB7AFA9-C5E2-9CF9-8A58-F9D2E759EAD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25</a:t>
            </a:fld>
            <a:endParaRPr lang="en-US" altLang="ko-KR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759" y="1351045"/>
            <a:ext cx="102352" cy="10235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1759" y="2006098"/>
            <a:ext cx="102352" cy="10235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78589" y="-98674"/>
            <a:ext cx="9186545" cy="2346960"/>
          </a:xfrm>
          <a:prstGeom prst="rect">
            <a:avLst/>
          </a:prstGeom>
        </p:spPr>
        <p:txBody>
          <a:bodyPr vert="horz" wrap="square" lIns="0" tIns="386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45"/>
              </a:spcBef>
            </a:pPr>
            <a:r>
              <a:rPr spc="-160" dirty="0"/>
              <a:t>Model</a:t>
            </a:r>
            <a:r>
              <a:rPr spc="-130" dirty="0"/>
              <a:t> </a:t>
            </a:r>
            <a:r>
              <a:rPr spc="-105" dirty="0"/>
              <a:t>complexity</a:t>
            </a:r>
          </a:p>
          <a:p>
            <a:pPr marL="381000" marR="5080">
              <a:lnSpc>
                <a:spcPts val="5160"/>
              </a:lnSpc>
            </a:pPr>
            <a:r>
              <a:rPr sz="2550" b="0" spc="75" dirty="0">
                <a:latin typeface="Tahoma"/>
                <a:cs typeface="Tahoma"/>
              </a:rPr>
              <a:t>Larger</a:t>
            </a:r>
            <a:r>
              <a:rPr sz="2550" b="0" spc="-45" dirty="0">
                <a:latin typeface="Tahoma"/>
                <a:cs typeface="Tahoma"/>
              </a:rPr>
              <a:t> </a:t>
            </a:r>
            <a:r>
              <a:rPr sz="2550" b="0" spc="100" dirty="0">
                <a:latin typeface="Tahoma"/>
                <a:cs typeface="Tahoma"/>
              </a:rPr>
              <a:t>k</a:t>
            </a:r>
            <a:r>
              <a:rPr sz="2550" b="0" spc="-40" dirty="0">
                <a:latin typeface="Tahoma"/>
                <a:cs typeface="Tahoma"/>
              </a:rPr>
              <a:t> </a:t>
            </a:r>
            <a:r>
              <a:rPr sz="2550" b="0" spc="-390" dirty="0">
                <a:latin typeface="Tahoma"/>
                <a:cs typeface="Tahoma"/>
              </a:rPr>
              <a:t>=</a:t>
            </a:r>
            <a:r>
              <a:rPr sz="2550" b="0" spc="-40" dirty="0">
                <a:latin typeface="Tahoma"/>
                <a:cs typeface="Tahoma"/>
              </a:rPr>
              <a:t> </a:t>
            </a:r>
            <a:r>
              <a:rPr sz="2550" b="0" spc="75" dirty="0">
                <a:latin typeface="Tahoma"/>
                <a:cs typeface="Tahoma"/>
              </a:rPr>
              <a:t>less</a:t>
            </a:r>
            <a:r>
              <a:rPr sz="2550" b="0" spc="-40" dirty="0">
                <a:latin typeface="Tahoma"/>
                <a:cs typeface="Tahoma"/>
              </a:rPr>
              <a:t> </a:t>
            </a:r>
            <a:r>
              <a:rPr sz="2550" b="0" spc="114" dirty="0">
                <a:latin typeface="Tahoma"/>
                <a:cs typeface="Tahoma"/>
              </a:rPr>
              <a:t>complex</a:t>
            </a:r>
            <a:r>
              <a:rPr sz="2550" b="0" spc="-45" dirty="0">
                <a:latin typeface="Tahoma"/>
                <a:cs typeface="Tahoma"/>
              </a:rPr>
              <a:t> </a:t>
            </a:r>
            <a:r>
              <a:rPr sz="2550" b="0" spc="114" dirty="0">
                <a:latin typeface="Tahoma"/>
                <a:cs typeface="Tahoma"/>
              </a:rPr>
              <a:t>model</a:t>
            </a:r>
            <a:r>
              <a:rPr sz="2550" b="0" spc="-40" dirty="0">
                <a:latin typeface="Tahoma"/>
                <a:cs typeface="Tahoma"/>
              </a:rPr>
              <a:t> </a:t>
            </a:r>
            <a:r>
              <a:rPr sz="2550" b="0" spc="-390" dirty="0">
                <a:latin typeface="Tahoma"/>
                <a:cs typeface="Tahoma"/>
              </a:rPr>
              <a:t>=</a:t>
            </a:r>
            <a:r>
              <a:rPr sz="2550" b="0" spc="-40" dirty="0">
                <a:latin typeface="Tahoma"/>
                <a:cs typeface="Tahoma"/>
              </a:rPr>
              <a:t> </a:t>
            </a:r>
            <a:r>
              <a:rPr sz="2550" b="0" spc="180" dirty="0">
                <a:latin typeface="Tahoma"/>
                <a:cs typeface="Tahoma"/>
              </a:rPr>
              <a:t>can</a:t>
            </a:r>
            <a:r>
              <a:rPr sz="2550" b="0" spc="-40" dirty="0">
                <a:latin typeface="Tahoma"/>
                <a:cs typeface="Tahoma"/>
              </a:rPr>
              <a:t> </a:t>
            </a:r>
            <a:r>
              <a:rPr sz="2550" b="0" spc="150" dirty="0">
                <a:latin typeface="Tahoma"/>
                <a:cs typeface="Tahoma"/>
              </a:rPr>
              <a:t>cause</a:t>
            </a:r>
            <a:r>
              <a:rPr sz="2550" b="0" spc="-45" dirty="0">
                <a:latin typeface="Tahoma"/>
                <a:cs typeface="Tahoma"/>
              </a:rPr>
              <a:t> </a:t>
            </a:r>
            <a:r>
              <a:rPr sz="2550" b="0" spc="70" dirty="0">
                <a:latin typeface="Tahoma"/>
                <a:cs typeface="Tahoma"/>
              </a:rPr>
              <a:t>underfitting </a:t>
            </a:r>
            <a:r>
              <a:rPr sz="2550" b="0" spc="80" dirty="0">
                <a:latin typeface="Tahoma"/>
                <a:cs typeface="Tahoma"/>
              </a:rPr>
              <a:t>Smaller</a:t>
            </a:r>
            <a:r>
              <a:rPr sz="2550" b="0" spc="-45" dirty="0">
                <a:latin typeface="Tahoma"/>
                <a:cs typeface="Tahoma"/>
              </a:rPr>
              <a:t> </a:t>
            </a:r>
            <a:r>
              <a:rPr sz="2550" b="0" spc="100" dirty="0">
                <a:latin typeface="Tahoma"/>
                <a:cs typeface="Tahoma"/>
              </a:rPr>
              <a:t>k</a:t>
            </a:r>
            <a:r>
              <a:rPr sz="2550" b="0" spc="-40" dirty="0">
                <a:latin typeface="Tahoma"/>
                <a:cs typeface="Tahoma"/>
              </a:rPr>
              <a:t> </a:t>
            </a:r>
            <a:r>
              <a:rPr sz="2550" b="0" spc="-390" dirty="0">
                <a:latin typeface="Tahoma"/>
                <a:cs typeface="Tahoma"/>
              </a:rPr>
              <a:t>=</a:t>
            </a:r>
            <a:r>
              <a:rPr sz="2550" b="0" spc="-45" dirty="0">
                <a:latin typeface="Tahoma"/>
                <a:cs typeface="Tahoma"/>
              </a:rPr>
              <a:t> </a:t>
            </a:r>
            <a:r>
              <a:rPr sz="2550" b="0" spc="90" dirty="0">
                <a:latin typeface="Tahoma"/>
                <a:cs typeface="Tahoma"/>
              </a:rPr>
              <a:t>more</a:t>
            </a:r>
            <a:r>
              <a:rPr sz="2550" b="0" spc="-40" dirty="0">
                <a:latin typeface="Tahoma"/>
                <a:cs typeface="Tahoma"/>
              </a:rPr>
              <a:t> </a:t>
            </a:r>
            <a:r>
              <a:rPr sz="2550" b="0" spc="114" dirty="0">
                <a:latin typeface="Tahoma"/>
                <a:cs typeface="Tahoma"/>
              </a:rPr>
              <a:t>complex</a:t>
            </a:r>
            <a:r>
              <a:rPr sz="2550" b="0" spc="-45" dirty="0">
                <a:latin typeface="Tahoma"/>
                <a:cs typeface="Tahoma"/>
              </a:rPr>
              <a:t> </a:t>
            </a:r>
            <a:r>
              <a:rPr sz="2550" b="0" spc="114" dirty="0">
                <a:latin typeface="Tahoma"/>
                <a:cs typeface="Tahoma"/>
              </a:rPr>
              <a:t>model</a:t>
            </a:r>
            <a:r>
              <a:rPr sz="2550" b="0" spc="-40" dirty="0">
                <a:latin typeface="Tahoma"/>
                <a:cs typeface="Tahoma"/>
              </a:rPr>
              <a:t> </a:t>
            </a:r>
            <a:r>
              <a:rPr sz="2550" b="0" spc="-390" dirty="0">
                <a:latin typeface="Tahoma"/>
                <a:cs typeface="Tahoma"/>
              </a:rPr>
              <a:t>=</a:t>
            </a:r>
            <a:r>
              <a:rPr sz="2550" b="0" spc="-45" dirty="0">
                <a:latin typeface="Tahoma"/>
                <a:cs typeface="Tahoma"/>
              </a:rPr>
              <a:t> </a:t>
            </a:r>
            <a:r>
              <a:rPr sz="2550" b="0" spc="180" dirty="0">
                <a:latin typeface="Tahoma"/>
                <a:cs typeface="Tahoma"/>
              </a:rPr>
              <a:t>can</a:t>
            </a:r>
            <a:r>
              <a:rPr sz="2550" b="0" spc="-40" dirty="0">
                <a:latin typeface="Tahoma"/>
                <a:cs typeface="Tahoma"/>
              </a:rPr>
              <a:t> </a:t>
            </a:r>
            <a:r>
              <a:rPr sz="2550" b="0" spc="135" dirty="0">
                <a:latin typeface="Tahoma"/>
                <a:cs typeface="Tahoma"/>
              </a:rPr>
              <a:t>lead</a:t>
            </a:r>
            <a:r>
              <a:rPr sz="2550" b="0" spc="-45" dirty="0">
                <a:latin typeface="Tahoma"/>
                <a:cs typeface="Tahoma"/>
              </a:rPr>
              <a:t> </a:t>
            </a:r>
            <a:r>
              <a:rPr sz="2550" b="0" spc="80" dirty="0">
                <a:latin typeface="Tahoma"/>
                <a:cs typeface="Tahoma"/>
              </a:rPr>
              <a:t>to</a:t>
            </a:r>
            <a:r>
              <a:rPr sz="2550" b="0" spc="-40" dirty="0">
                <a:latin typeface="Tahoma"/>
                <a:cs typeface="Tahoma"/>
              </a:rPr>
              <a:t> </a:t>
            </a:r>
            <a:r>
              <a:rPr sz="2550" b="0" spc="65" dirty="0">
                <a:latin typeface="Tahoma"/>
                <a:cs typeface="Tahoma"/>
              </a:rPr>
              <a:t>overfitting</a:t>
            </a:r>
            <a:endParaRPr sz="255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01394" y="2476917"/>
            <a:ext cx="11954709" cy="5219949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515CB54-6766-3E15-E26D-9D7BAB176C4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26</a:t>
            </a:fld>
            <a:endParaRPr lang="en-US" altLang="ko-KR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60" dirty="0"/>
              <a:t>Model</a:t>
            </a:r>
            <a:r>
              <a:rPr spc="-140" dirty="0"/>
              <a:t> </a:t>
            </a:r>
            <a:r>
              <a:rPr spc="-215" dirty="0"/>
              <a:t>complexity</a:t>
            </a:r>
            <a:r>
              <a:rPr spc="-140" dirty="0"/>
              <a:t> </a:t>
            </a:r>
            <a:r>
              <a:rPr spc="-150" dirty="0"/>
              <a:t>and</a:t>
            </a:r>
            <a:r>
              <a:rPr spc="-140" dirty="0"/>
              <a:t> </a:t>
            </a:r>
            <a:r>
              <a:rPr spc="-270" dirty="0"/>
              <a:t>over/underfitting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91289" y="1166812"/>
            <a:ext cx="14575155" cy="4258310"/>
            <a:chOff x="491289" y="1166812"/>
            <a:chExt cx="14575155" cy="4258310"/>
          </a:xfrm>
        </p:grpSpPr>
        <p:sp>
          <p:nvSpPr>
            <p:cNvPr id="4" name="object 4"/>
            <p:cNvSpPr/>
            <p:nvPr/>
          </p:nvSpPr>
          <p:spPr>
            <a:xfrm>
              <a:off x="491289" y="1166812"/>
              <a:ext cx="14575155" cy="4258310"/>
            </a:xfrm>
            <a:custGeom>
              <a:avLst/>
              <a:gdLst/>
              <a:ahLst/>
              <a:cxnLst/>
              <a:rect l="l" t="t" r="r" b="b"/>
              <a:pathLst>
                <a:path w="14575155" h="4258310">
                  <a:moveTo>
                    <a:pt x="14498413" y="4257841"/>
                  </a:moveTo>
                  <a:lnTo>
                    <a:pt x="76505" y="4257841"/>
                  </a:lnTo>
                  <a:lnTo>
                    <a:pt x="71180" y="4257316"/>
                  </a:lnTo>
                  <a:lnTo>
                    <a:pt x="31920" y="4241054"/>
                  </a:lnTo>
                  <a:lnTo>
                    <a:pt x="4175" y="4202327"/>
                  </a:lnTo>
                  <a:lnTo>
                    <a:pt x="0" y="4181335"/>
                  </a:lnTo>
                  <a:lnTo>
                    <a:pt x="0" y="4175960"/>
                  </a:lnTo>
                  <a:lnTo>
                    <a:pt x="0" y="76505"/>
                  </a:lnTo>
                  <a:lnTo>
                    <a:pt x="16786" y="31920"/>
                  </a:lnTo>
                  <a:lnTo>
                    <a:pt x="55513" y="4175"/>
                  </a:lnTo>
                  <a:lnTo>
                    <a:pt x="76505" y="0"/>
                  </a:lnTo>
                  <a:lnTo>
                    <a:pt x="14498413" y="0"/>
                  </a:lnTo>
                  <a:lnTo>
                    <a:pt x="14542998" y="16786"/>
                  </a:lnTo>
                  <a:lnTo>
                    <a:pt x="14570742" y="55513"/>
                  </a:lnTo>
                  <a:lnTo>
                    <a:pt x="14574918" y="76505"/>
                  </a:lnTo>
                  <a:lnTo>
                    <a:pt x="14574918" y="4181335"/>
                  </a:lnTo>
                  <a:lnTo>
                    <a:pt x="14558132" y="4225920"/>
                  </a:lnTo>
                  <a:lnTo>
                    <a:pt x="14519404" y="4253665"/>
                  </a:lnTo>
                  <a:lnTo>
                    <a:pt x="14503737" y="4257316"/>
                  </a:lnTo>
                  <a:lnTo>
                    <a:pt x="14498413" y="4257841"/>
                  </a:lnTo>
                  <a:close/>
                </a:path>
              </a:pathLst>
            </a:custGeom>
            <a:solidFill>
              <a:srgbClr val="F6F2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72261" y="2921342"/>
              <a:ext cx="2547620" cy="234315"/>
            </a:xfrm>
            <a:custGeom>
              <a:avLst/>
              <a:gdLst/>
              <a:ahLst/>
              <a:cxnLst/>
              <a:rect l="l" t="t" r="r" b="b"/>
              <a:pathLst>
                <a:path w="2547620" h="234314">
                  <a:moveTo>
                    <a:pt x="147980" y="10007"/>
                  </a:moveTo>
                  <a:lnTo>
                    <a:pt x="93332" y="10007"/>
                  </a:lnTo>
                  <a:lnTo>
                    <a:pt x="83096" y="10782"/>
                  </a:lnTo>
                  <a:lnTo>
                    <a:pt x="49060" y="36741"/>
                  </a:lnTo>
                  <a:lnTo>
                    <a:pt x="45821" y="55486"/>
                  </a:lnTo>
                  <a:lnTo>
                    <a:pt x="45821" y="64719"/>
                  </a:lnTo>
                  <a:lnTo>
                    <a:pt x="0" y="64719"/>
                  </a:lnTo>
                  <a:lnTo>
                    <a:pt x="0" y="100126"/>
                  </a:lnTo>
                  <a:lnTo>
                    <a:pt x="45821" y="100126"/>
                  </a:lnTo>
                  <a:lnTo>
                    <a:pt x="45821" y="231101"/>
                  </a:lnTo>
                  <a:lnTo>
                    <a:pt x="83540" y="231101"/>
                  </a:lnTo>
                  <a:lnTo>
                    <a:pt x="83540" y="100126"/>
                  </a:lnTo>
                  <a:lnTo>
                    <a:pt x="147980" y="100126"/>
                  </a:lnTo>
                  <a:lnTo>
                    <a:pt x="147980" y="64719"/>
                  </a:lnTo>
                  <a:lnTo>
                    <a:pt x="83540" y="64719"/>
                  </a:lnTo>
                  <a:lnTo>
                    <a:pt x="83540" y="51892"/>
                  </a:lnTo>
                  <a:lnTo>
                    <a:pt x="84328" y="49441"/>
                  </a:lnTo>
                  <a:lnTo>
                    <a:pt x="87553" y="46228"/>
                  </a:lnTo>
                  <a:lnTo>
                    <a:pt x="90017" y="45415"/>
                  </a:lnTo>
                  <a:lnTo>
                    <a:pt x="147980" y="45415"/>
                  </a:lnTo>
                  <a:lnTo>
                    <a:pt x="147980" y="10007"/>
                  </a:lnTo>
                  <a:close/>
                </a:path>
                <a:path w="2547620" h="234314">
                  <a:moveTo>
                    <a:pt x="313347" y="124548"/>
                  </a:moveTo>
                  <a:lnTo>
                    <a:pt x="312216" y="110172"/>
                  </a:lnTo>
                  <a:lnTo>
                    <a:pt x="308825" y="97383"/>
                  </a:lnTo>
                  <a:lnTo>
                    <a:pt x="306882" y="93548"/>
                  </a:lnTo>
                  <a:lnTo>
                    <a:pt x="303161" y="86144"/>
                  </a:lnTo>
                  <a:lnTo>
                    <a:pt x="295224" y="76479"/>
                  </a:lnTo>
                  <a:lnTo>
                    <a:pt x="285419" y="68707"/>
                  </a:lnTo>
                  <a:lnTo>
                    <a:pt x="275704" y="63957"/>
                  </a:lnTo>
                  <a:lnTo>
                    <a:pt x="275704" y="114376"/>
                  </a:lnTo>
                  <a:lnTo>
                    <a:pt x="275704" y="178308"/>
                  </a:lnTo>
                  <a:lnTo>
                    <a:pt x="273240" y="186143"/>
                  </a:lnTo>
                  <a:lnTo>
                    <a:pt x="263398" y="196545"/>
                  </a:lnTo>
                  <a:lnTo>
                    <a:pt x="256184" y="199123"/>
                  </a:lnTo>
                  <a:lnTo>
                    <a:pt x="237109" y="199123"/>
                  </a:lnTo>
                  <a:lnTo>
                    <a:pt x="229882" y="196545"/>
                  </a:lnTo>
                  <a:lnTo>
                    <a:pt x="220078" y="186143"/>
                  </a:lnTo>
                  <a:lnTo>
                    <a:pt x="217639" y="178308"/>
                  </a:lnTo>
                  <a:lnTo>
                    <a:pt x="217639" y="114376"/>
                  </a:lnTo>
                  <a:lnTo>
                    <a:pt x="220078" y="106565"/>
                  </a:lnTo>
                  <a:lnTo>
                    <a:pt x="229882" y="96164"/>
                  </a:lnTo>
                  <a:lnTo>
                    <a:pt x="237109" y="93548"/>
                  </a:lnTo>
                  <a:lnTo>
                    <a:pt x="256184" y="93548"/>
                  </a:lnTo>
                  <a:lnTo>
                    <a:pt x="263398" y="96164"/>
                  </a:lnTo>
                  <a:lnTo>
                    <a:pt x="268287" y="101384"/>
                  </a:lnTo>
                  <a:lnTo>
                    <a:pt x="273240" y="106565"/>
                  </a:lnTo>
                  <a:lnTo>
                    <a:pt x="275704" y="63957"/>
                  </a:lnTo>
                  <a:lnTo>
                    <a:pt x="246672" y="58699"/>
                  </a:lnTo>
                  <a:lnTo>
                    <a:pt x="232156" y="59817"/>
                  </a:lnTo>
                  <a:lnTo>
                    <a:pt x="190093" y="86144"/>
                  </a:lnTo>
                  <a:lnTo>
                    <a:pt x="179946" y="124548"/>
                  </a:lnTo>
                  <a:lnTo>
                    <a:pt x="179920" y="167855"/>
                  </a:lnTo>
                  <a:lnTo>
                    <a:pt x="181051" y="182346"/>
                  </a:lnTo>
                  <a:lnTo>
                    <a:pt x="207810" y="223977"/>
                  </a:lnTo>
                  <a:lnTo>
                    <a:pt x="246672" y="233972"/>
                  </a:lnTo>
                  <a:lnTo>
                    <a:pt x="261150" y="232867"/>
                  </a:lnTo>
                  <a:lnTo>
                    <a:pt x="303161" y="206514"/>
                  </a:lnTo>
                  <a:lnTo>
                    <a:pt x="306857" y="199123"/>
                  </a:lnTo>
                  <a:lnTo>
                    <a:pt x="308825" y="195224"/>
                  </a:lnTo>
                  <a:lnTo>
                    <a:pt x="312216" y="182346"/>
                  </a:lnTo>
                  <a:lnTo>
                    <a:pt x="313347" y="167855"/>
                  </a:lnTo>
                  <a:lnTo>
                    <a:pt x="313347" y="124548"/>
                  </a:lnTo>
                  <a:close/>
                </a:path>
                <a:path w="2547620" h="234314">
                  <a:moveTo>
                    <a:pt x="491604" y="122580"/>
                  </a:moveTo>
                  <a:lnTo>
                    <a:pt x="490575" y="108788"/>
                  </a:lnTo>
                  <a:lnTo>
                    <a:pt x="487489" y="96456"/>
                  </a:lnTo>
                  <a:lnTo>
                    <a:pt x="485584" y="92430"/>
                  </a:lnTo>
                  <a:lnTo>
                    <a:pt x="482346" y="85559"/>
                  </a:lnTo>
                  <a:lnTo>
                    <a:pt x="444271" y="59791"/>
                  </a:lnTo>
                  <a:lnTo>
                    <a:pt x="431215" y="58699"/>
                  </a:lnTo>
                  <a:lnTo>
                    <a:pt x="414210" y="61010"/>
                  </a:lnTo>
                  <a:lnTo>
                    <a:pt x="401624" y="67945"/>
                  </a:lnTo>
                  <a:lnTo>
                    <a:pt x="393433" y="79489"/>
                  </a:lnTo>
                  <a:lnTo>
                    <a:pt x="389661" y="95643"/>
                  </a:lnTo>
                  <a:lnTo>
                    <a:pt x="389737" y="95161"/>
                  </a:lnTo>
                  <a:lnTo>
                    <a:pt x="395605" y="61569"/>
                  </a:lnTo>
                  <a:lnTo>
                    <a:pt x="358521" y="61569"/>
                  </a:lnTo>
                  <a:lnTo>
                    <a:pt x="358521" y="231101"/>
                  </a:lnTo>
                  <a:lnTo>
                    <a:pt x="396163" y="231101"/>
                  </a:lnTo>
                  <a:lnTo>
                    <a:pt x="396227" y="114147"/>
                  </a:lnTo>
                  <a:lnTo>
                    <a:pt x="398703" y="106311"/>
                  </a:lnTo>
                  <a:lnTo>
                    <a:pt x="408508" y="95643"/>
                  </a:lnTo>
                  <a:lnTo>
                    <a:pt x="409041" y="95161"/>
                  </a:lnTo>
                  <a:lnTo>
                    <a:pt x="416052" y="92430"/>
                  </a:lnTo>
                  <a:lnTo>
                    <a:pt x="434530" y="92430"/>
                  </a:lnTo>
                  <a:lnTo>
                    <a:pt x="441642" y="95161"/>
                  </a:lnTo>
                  <a:lnTo>
                    <a:pt x="446671" y="100749"/>
                  </a:lnTo>
                  <a:lnTo>
                    <a:pt x="451485" y="106070"/>
                  </a:lnTo>
                  <a:lnTo>
                    <a:pt x="451561" y="106311"/>
                  </a:lnTo>
                  <a:lnTo>
                    <a:pt x="453961" y="114147"/>
                  </a:lnTo>
                  <a:lnTo>
                    <a:pt x="453961" y="137972"/>
                  </a:lnTo>
                  <a:lnTo>
                    <a:pt x="491604" y="137972"/>
                  </a:lnTo>
                  <a:lnTo>
                    <a:pt x="491604" y="122580"/>
                  </a:lnTo>
                  <a:close/>
                </a:path>
                <a:path w="2547620" h="234314">
                  <a:moveTo>
                    <a:pt x="2339810" y="16510"/>
                  </a:moveTo>
                  <a:lnTo>
                    <a:pt x="2337498" y="10922"/>
                  </a:lnTo>
                  <a:lnTo>
                    <a:pt x="2328265" y="2197"/>
                  </a:lnTo>
                  <a:lnTo>
                    <a:pt x="2322385" y="0"/>
                  </a:lnTo>
                  <a:lnTo>
                    <a:pt x="2302370" y="0"/>
                  </a:lnTo>
                  <a:lnTo>
                    <a:pt x="2296503" y="2197"/>
                  </a:lnTo>
                  <a:lnTo>
                    <a:pt x="2287257" y="10922"/>
                  </a:lnTo>
                  <a:lnTo>
                    <a:pt x="2284958" y="16510"/>
                  </a:lnTo>
                  <a:lnTo>
                    <a:pt x="2284958" y="30276"/>
                  </a:lnTo>
                  <a:lnTo>
                    <a:pt x="2287219" y="35826"/>
                  </a:lnTo>
                  <a:lnTo>
                    <a:pt x="2291740" y="40017"/>
                  </a:lnTo>
                  <a:lnTo>
                    <a:pt x="2296312" y="44170"/>
                  </a:lnTo>
                  <a:lnTo>
                    <a:pt x="2302230" y="46253"/>
                  </a:lnTo>
                  <a:lnTo>
                    <a:pt x="2322296" y="46253"/>
                  </a:lnTo>
                  <a:lnTo>
                    <a:pt x="2328151" y="44170"/>
                  </a:lnTo>
                  <a:lnTo>
                    <a:pt x="2337498" y="35826"/>
                  </a:lnTo>
                  <a:lnTo>
                    <a:pt x="2339810" y="30276"/>
                  </a:lnTo>
                  <a:lnTo>
                    <a:pt x="2339810" y="16510"/>
                  </a:lnTo>
                  <a:close/>
                </a:path>
                <a:path w="2547620" h="234314">
                  <a:moveTo>
                    <a:pt x="2387104" y="195694"/>
                  </a:moveTo>
                  <a:lnTo>
                    <a:pt x="2334069" y="195694"/>
                  </a:lnTo>
                  <a:lnTo>
                    <a:pt x="2334069" y="61569"/>
                  </a:lnTo>
                  <a:lnTo>
                    <a:pt x="2247658" y="61569"/>
                  </a:lnTo>
                  <a:lnTo>
                    <a:pt x="2247658" y="96977"/>
                  </a:lnTo>
                  <a:lnTo>
                    <a:pt x="2296363" y="96977"/>
                  </a:lnTo>
                  <a:lnTo>
                    <a:pt x="2296363" y="195694"/>
                  </a:lnTo>
                  <a:lnTo>
                    <a:pt x="2240521" y="195694"/>
                  </a:lnTo>
                  <a:lnTo>
                    <a:pt x="2240521" y="231101"/>
                  </a:lnTo>
                  <a:lnTo>
                    <a:pt x="2387104" y="231101"/>
                  </a:lnTo>
                  <a:lnTo>
                    <a:pt x="2387104" y="195694"/>
                  </a:lnTo>
                  <a:close/>
                </a:path>
                <a:path w="2547620" h="234314">
                  <a:moveTo>
                    <a:pt x="2547582" y="119087"/>
                  </a:moveTo>
                  <a:lnTo>
                    <a:pt x="2546604" y="106121"/>
                  </a:lnTo>
                  <a:lnTo>
                    <a:pt x="2543645" y="94488"/>
                  </a:lnTo>
                  <a:lnTo>
                    <a:pt x="2542654" y="92430"/>
                  </a:lnTo>
                  <a:lnTo>
                    <a:pt x="2538730" y="84213"/>
                  </a:lnTo>
                  <a:lnTo>
                    <a:pt x="2502281" y="59740"/>
                  </a:lnTo>
                  <a:lnTo>
                    <a:pt x="2489784" y="58699"/>
                  </a:lnTo>
                  <a:lnTo>
                    <a:pt x="2480208" y="59334"/>
                  </a:lnTo>
                  <a:lnTo>
                    <a:pt x="2471547" y="61201"/>
                  </a:lnTo>
                  <a:lnTo>
                    <a:pt x="2463800" y="64338"/>
                  </a:lnTo>
                  <a:lnTo>
                    <a:pt x="2456980" y="68707"/>
                  </a:lnTo>
                  <a:lnTo>
                    <a:pt x="2451608" y="74180"/>
                  </a:lnTo>
                  <a:lnTo>
                    <a:pt x="2453551" y="61569"/>
                  </a:lnTo>
                  <a:lnTo>
                    <a:pt x="2415908" y="61569"/>
                  </a:lnTo>
                  <a:lnTo>
                    <a:pt x="2415908" y="231101"/>
                  </a:lnTo>
                  <a:lnTo>
                    <a:pt x="2453551" y="231101"/>
                  </a:lnTo>
                  <a:lnTo>
                    <a:pt x="2453551" y="114325"/>
                  </a:lnTo>
                  <a:lnTo>
                    <a:pt x="2454122" y="112483"/>
                  </a:lnTo>
                  <a:lnTo>
                    <a:pt x="2456230" y="106121"/>
                  </a:lnTo>
                  <a:lnTo>
                    <a:pt x="2464346" y="97180"/>
                  </a:lnTo>
                  <a:lnTo>
                    <a:pt x="2466136" y="95199"/>
                  </a:lnTo>
                  <a:lnTo>
                    <a:pt x="2473210" y="92430"/>
                  </a:lnTo>
                  <a:lnTo>
                    <a:pt x="2490927" y="92430"/>
                  </a:lnTo>
                  <a:lnTo>
                    <a:pt x="2497671" y="94996"/>
                  </a:lnTo>
                  <a:lnTo>
                    <a:pt x="2502522" y="100126"/>
                  </a:lnTo>
                  <a:lnTo>
                    <a:pt x="2507424" y="105206"/>
                  </a:lnTo>
                  <a:lnTo>
                    <a:pt x="2509875" y="112483"/>
                  </a:lnTo>
                  <a:lnTo>
                    <a:pt x="2509875" y="231101"/>
                  </a:lnTo>
                  <a:lnTo>
                    <a:pt x="2547582" y="231101"/>
                  </a:lnTo>
                  <a:lnTo>
                    <a:pt x="2547582" y="119087"/>
                  </a:lnTo>
                  <a:close/>
                </a:path>
              </a:pathLst>
            </a:custGeom>
            <a:solidFill>
              <a:srgbClr val="007B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42352" y="1231899"/>
            <a:ext cx="10342880" cy="3956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507355">
              <a:lnSpc>
                <a:spcPct val="143300"/>
              </a:lnSpc>
              <a:spcBef>
                <a:spcPts val="95"/>
              </a:spcBef>
            </a:pPr>
            <a:r>
              <a:rPr sz="2250" dirty="0">
                <a:solidFill>
                  <a:srgbClr val="04182D"/>
                </a:solidFill>
                <a:latin typeface="Courier New"/>
                <a:cs typeface="Courier New"/>
              </a:rPr>
              <a:t>train_accuracies = </a:t>
            </a:r>
            <a:r>
              <a:rPr sz="2250" spc="-25" dirty="0">
                <a:solidFill>
                  <a:srgbClr val="04182D"/>
                </a:solidFill>
                <a:latin typeface="Courier New"/>
                <a:cs typeface="Courier New"/>
              </a:rPr>
              <a:t>{} </a:t>
            </a:r>
            <a:r>
              <a:rPr sz="2250" dirty="0">
                <a:solidFill>
                  <a:srgbClr val="04182D"/>
                </a:solidFill>
                <a:latin typeface="Courier New"/>
                <a:cs typeface="Courier New"/>
              </a:rPr>
              <a:t>test_accuracies = </a:t>
            </a:r>
            <a:r>
              <a:rPr sz="2250" spc="-25" dirty="0">
                <a:solidFill>
                  <a:srgbClr val="04182D"/>
                </a:solidFill>
                <a:latin typeface="Courier New"/>
                <a:cs typeface="Courier New"/>
              </a:rPr>
              <a:t>{} </a:t>
            </a:r>
            <a:r>
              <a:rPr sz="2250" dirty="0">
                <a:solidFill>
                  <a:srgbClr val="04182D"/>
                </a:solidFill>
                <a:latin typeface="Courier New"/>
                <a:cs typeface="Courier New"/>
              </a:rPr>
              <a:t>neighbors</a:t>
            </a:r>
            <a:r>
              <a:rPr sz="2250" spc="-5" dirty="0">
                <a:solidFill>
                  <a:srgbClr val="04182D"/>
                </a:solidFill>
                <a:latin typeface="Courier New"/>
                <a:cs typeface="Courier New"/>
              </a:rPr>
              <a:t> </a:t>
            </a:r>
            <a:r>
              <a:rPr sz="2250" dirty="0">
                <a:solidFill>
                  <a:srgbClr val="04182D"/>
                </a:solidFill>
                <a:latin typeface="Courier New"/>
                <a:cs typeface="Courier New"/>
              </a:rPr>
              <a:t>=</a:t>
            </a:r>
            <a:r>
              <a:rPr sz="2250" spc="-5" dirty="0">
                <a:solidFill>
                  <a:srgbClr val="04182D"/>
                </a:solidFill>
                <a:latin typeface="Courier New"/>
                <a:cs typeface="Courier New"/>
              </a:rPr>
              <a:t> </a:t>
            </a:r>
            <a:r>
              <a:rPr sz="2250" dirty="0">
                <a:solidFill>
                  <a:srgbClr val="04182D"/>
                </a:solidFill>
                <a:latin typeface="Courier New"/>
                <a:cs typeface="Courier New"/>
              </a:rPr>
              <a:t>np.arange(</a:t>
            </a:r>
            <a:r>
              <a:rPr sz="2250" dirty="0">
                <a:solidFill>
                  <a:srgbClr val="BE2F72"/>
                </a:solidFill>
                <a:latin typeface="Courier New"/>
                <a:cs typeface="Courier New"/>
              </a:rPr>
              <a:t>1</a:t>
            </a:r>
            <a:r>
              <a:rPr sz="2250" dirty="0">
                <a:solidFill>
                  <a:srgbClr val="04182D"/>
                </a:solidFill>
                <a:latin typeface="Courier New"/>
                <a:cs typeface="Courier New"/>
              </a:rPr>
              <a:t>, </a:t>
            </a:r>
            <a:r>
              <a:rPr sz="2250" spc="-25" dirty="0">
                <a:solidFill>
                  <a:srgbClr val="BE2F72"/>
                </a:solidFill>
                <a:latin typeface="Courier New"/>
                <a:cs typeface="Courier New"/>
              </a:rPr>
              <a:t>26</a:t>
            </a:r>
            <a:r>
              <a:rPr sz="2250" spc="-25" dirty="0">
                <a:solidFill>
                  <a:srgbClr val="04182D"/>
                </a:solidFill>
                <a:latin typeface="Courier New"/>
                <a:cs typeface="Courier New"/>
              </a:rPr>
              <a:t>)</a:t>
            </a:r>
            <a:endParaRPr sz="2250">
              <a:latin typeface="Courier New"/>
              <a:cs typeface="Courier New"/>
            </a:endParaRPr>
          </a:p>
          <a:p>
            <a:pPr marL="699770">
              <a:lnSpc>
                <a:spcPct val="100000"/>
              </a:lnSpc>
              <a:spcBef>
                <a:spcPts val="1170"/>
              </a:spcBef>
              <a:tabLst>
                <a:tab pos="2762885" algn="l"/>
              </a:tabLst>
            </a:pPr>
            <a:r>
              <a:rPr sz="2250" spc="-10" dirty="0">
                <a:solidFill>
                  <a:srgbClr val="04182D"/>
                </a:solidFill>
                <a:latin typeface="Courier New"/>
                <a:cs typeface="Courier New"/>
              </a:rPr>
              <a:t>neighbor</a:t>
            </a:r>
            <a:r>
              <a:rPr sz="2250" dirty="0">
                <a:solidFill>
                  <a:srgbClr val="04182D"/>
                </a:solidFill>
                <a:latin typeface="Courier New"/>
                <a:cs typeface="Courier New"/>
              </a:rPr>
              <a:t>	</a:t>
            </a:r>
            <a:r>
              <a:rPr sz="2250" spc="-10" dirty="0">
                <a:solidFill>
                  <a:srgbClr val="04182D"/>
                </a:solidFill>
                <a:latin typeface="Courier New"/>
                <a:cs typeface="Courier New"/>
              </a:rPr>
              <a:t>neighbors:</a:t>
            </a:r>
            <a:endParaRPr sz="2250">
              <a:latin typeface="Courier New"/>
              <a:cs typeface="Courier New"/>
            </a:endParaRPr>
          </a:p>
          <a:p>
            <a:pPr marL="700405" marR="1380490">
              <a:lnSpc>
                <a:spcPct val="143300"/>
              </a:lnSpc>
            </a:pPr>
            <a:r>
              <a:rPr sz="2250" dirty="0">
                <a:solidFill>
                  <a:srgbClr val="04182D"/>
                </a:solidFill>
                <a:latin typeface="Courier New"/>
                <a:cs typeface="Courier New"/>
              </a:rPr>
              <a:t>knn = </a:t>
            </a:r>
            <a:r>
              <a:rPr sz="2250" spc="-10" dirty="0">
                <a:solidFill>
                  <a:srgbClr val="04182D"/>
                </a:solidFill>
                <a:latin typeface="Courier New"/>
                <a:cs typeface="Courier New"/>
              </a:rPr>
              <a:t>KNeighborsClassifier(n_neighbors=neighbor) </a:t>
            </a:r>
            <a:r>
              <a:rPr sz="2250" dirty="0">
                <a:solidFill>
                  <a:srgbClr val="04182D"/>
                </a:solidFill>
                <a:latin typeface="Courier New"/>
                <a:cs typeface="Courier New"/>
              </a:rPr>
              <a:t>knn.fit(X_train, </a:t>
            </a:r>
            <a:r>
              <a:rPr sz="2250" spc="-10" dirty="0">
                <a:solidFill>
                  <a:srgbClr val="04182D"/>
                </a:solidFill>
                <a:latin typeface="Courier New"/>
                <a:cs typeface="Courier New"/>
              </a:rPr>
              <a:t>y_train)</a:t>
            </a:r>
            <a:endParaRPr sz="2250">
              <a:latin typeface="Courier New"/>
              <a:cs typeface="Courier New"/>
            </a:endParaRPr>
          </a:p>
          <a:p>
            <a:pPr marL="700405" marR="5080">
              <a:lnSpc>
                <a:spcPct val="143300"/>
              </a:lnSpc>
            </a:pPr>
            <a:r>
              <a:rPr sz="2250" dirty="0">
                <a:solidFill>
                  <a:srgbClr val="04182D"/>
                </a:solidFill>
                <a:latin typeface="Courier New"/>
                <a:cs typeface="Courier New"/>
              </a:rPr>
              <a:t>train_accuracies[neighbor] = knn.score(X_train, </a:t>
            </a:r>
            <a:r>
              <a:rPr sz="2250" spc="-10" dirty="0">
                <a:solidFill>
                  <a:srgbClr val="04182D"/>
                </a:solidFill>
                <a:latin typeface="Courier New"/>
                <a:cs typeface="Courier New"/>
              </a:rPr>
              <a:t>y_train) </a:t>
            </a:r>
            <a:r>
              <a:rPr sz="2250" dirty="0">
                <a:solidFill>
                  <a:srgbClr val="04182D"/>
                </a:solidFill>
                <a:latin typeface="Courier New"/>
                <a:cs typeface="Courier New"/>
              </a:rPr>
              <a:t>test_accuracies[neighbor] = knn.score(X_test, </a:t>
            </a:r>
            <a:r>
              <a:rPr sz="2250" spc="-10" dirty="0">
                <a:solidFill>
                  <a:srgbClr val="04182D"/>
                </a:solidFill>
                <a:latin typeface="Courier New"/>
                <a:cs typeface="Courier New"/>
              </a:rPr>
              <a:t>y_test)</a:t>
            </a:r>
            <a:endParaRPr sz="2250">
              <a:latin typeface="Courier New"/>
              <a:cs typeface="Courier New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6A1AACC3-8CF1-6144-2311-AB3CF4DD747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27</a:t>
            </a:fld>
            <a:endParaRPr lang="en-US" altLang="ko-KR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60" dirty="0"/>
              <a:t>Plotting</a:t>
            </a:r>
            <a:r>
              <a:rPr spc="-140" dirty="0"/>
              <a:t> </a:t>
            </a:r>
            <a:r>
              <a:rPr spc="-250" dirty="0"/>
              <a:t>our</a:t>
            </a:r>
            <a:r>
              <a:rPr spc="-135" dirty="0"/>
              <a:t> </a:t>
            </a:r>
            <a:r>
              <a:rPr spc="-270" dirty="0"/>
              <a:t>results</a:t>
            </a:r>
          </a:p>
        </p:txBody>
      </p:sp>
      <p:sp>
        <p:nvSpPr>
          <p:cNvPr id="3" name="object 3"/>
          <p:cNvSpPr/>
          <p:nvPr/>
        </p:nvSpPr>
        <p:spPr>
          <a:xfrm>
            <a:off x="491289" y="1166812"/>
            <a:ext cx="14575155" cy="4258310"/>
          </a:xfrm>
          <a:custGeom>
            <a:avLst/>
            <a:gdLst/>
            <a:ahLst/>
            <a:cxnLst/>
            <a:rect l="l" t="t" r="r" b="b"/>
            <a:pathLst>
              <a:path w="14575155" h="4258310">
                <a:moveTo>
                  <a:pt x="14498413" y="4257841"/>
                </a:moveTo>
                <a:lnTo>
                  <a:pt x="76505" y="4257841"/>
                </a:lnTo>
                <a:lnTo>
                  <a:pt x="71180" y="4257316"/>
                </a:lnTo>
                <a:lnTo>
                  <a:pt x="31920" y="4241054"/>
                </a:lnTo>
                <a:lnTo>
                  <a:pt x="4175" y="4202327"/>
                </a:lnTo>
                <a:lnTo>
                  <a:pt x="0" y="4181335"/>
                </a:lnTo>
                <a:lnTo>
                  <a:pt x="0" y="4175960"/>
                </a:lnTo>
                <a:lnTo>
                  <a:pt x="0" y="76505"/>
                </a:lnTo>
                <a:lnTo>
                  <a:pt x="16786" y="31920"/>
                </a:lnTo>
                <a:lnTo>
                  <a:pt x="55513" y="4175"/>
                </a:lnTo>
                <a:lnTo>
                  <a:pt x="76505" y="0"/>
                </a:lnTo>
                <a:lnTo>
                  <a:pt x="14498413" y="0"/>
                </a:lnTo>
                <a:lnTo>
                  <a:pt x="14542998" y="16786"/>
                </a:lnTo>
                <a:lnTo>
                  <a:pt x="14570742" y="55513"/>
                </a:lnTo>
                <a:lnTo>
                  <a:pt x="14574918" y="76505"/>
                </a:lnTo>
                <a:lnTo>
                  <a:pt x="14574918" y="4181335"/>
                </a:lnTo>
                <a:lnTo>
                  <a:pt x="14558132" y="4225920"/>
                </a:lnTo>
                <a:lnTo>
                  <a:pt x="14519404" y="4253665"/>
                </a:lnTo>
                <a:lnTo>
                  <a:pt x="14503737" y="4257316"/>
                </a:lnTo>
                <a:lnTo>
                  <a:pt x="14498413" y="4257841"/>
                </a:lnTo>
                <a:close/>
              </a:path>
            </a:pathLst>
          </a:custGeom>
          <a:solidFill>
            <a:srgbClr val="F6F2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42352" y="1231899"/>
            <a:ext cx="12578080" cy="3956050"/>
          </a:xfrm>
          <a:prstGeom prst="rect">
            <a:avLst/>
          </a:prstGeom>
        </p:spPr>
        <p:txBody>
          <a:bodyPr vert="horz" wrap="square" lIns="0" tIns="160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65"/>
              </a:spcBef>
            </a:pPr>
            <a:r>
              <a:rPr sz="2250" dirty="0">
                <a:solidFill>
                  <a:srgbClr val="04182D"/>
                </a:solidFill>
                <a:latin typeface="Courier New"/>
                <a:cs typeface="Courier New"/>
              </a:rPr>
              <a:t>plt.figure(figsize=(</a:t>
            </a:r>
            <a:r>
              <a:rPr sz="2250" dirty="0">
                <a:solidFill>
                  <a:srgbClr val="BE2F72"/>
                </a:solidFill>
                <a:latin typeface="Courier New"/>
                <a:cs typeface="Courier New"/>
              </a:rPr>
              <a:t>8</a:t>
            </a:r>
            <a:r>
              <a:rPr sz="2250" dirty="0">
                <a:solidFill>
                  <a:srgbClr val="04182D"/>
                </a:solidFill>
                <a:latin typeface="Courier New"/>
                <a:cs typeface="Courier New"/>
              </a:rPr>
              <a:t>,</a:t>
            </a:r>
            <a:r>
              <a:rPr sz="2250" spc="-10" dirty="0">
                <a:solidFill>
                  <a:srgbClr val="04182D"/>
                </a:solidFill>
                <a:latin typeface="Courier New"/>
                <a:cs typeface="Courier New"/>
              </a:rPr>
              <a:t> </a:t>
            </a:r>
            <a:r>
              <a:rPr sz="2250" spc="-25" dirty="0">
                <a:solidFill>
                  <a:srgbClr val="BE2F72"/>
                </a:solidFill>
                <a:latin typeface="Courier New"/>
                <a:cs typeface="Courier New"/>
              </a:rPr>
              <a:t>6</a:t>
            </a:r>
            <a:r>
              <a:rPr sz="2250" spc="-25" dirty="0">
                <a:solidFill>
                  <a:srgbClr val="04182D"/>
                </a:solidFill>
                <a:latin typeface="Courier New"/>
                <a:cs typeface="Courier New"/>
              </a:rPr>
              <a:t>))</a:t>
            </a:r>
            <a:endParaRPr sz="22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sz="2250" dirty="0">
                <a:solidFill>
                  <a:srgbClr val="04182D"/>
                </a:solidFill>
                <a:latin typeface="Courier New"/>
                <a:cs typeface="Courier New"/>
              </a:rPr>
              <a:t>plt.title(</a:t>
            </a:r>
            <a:r>
              <a:rPr sz="2250" dirty="0">
                <a:solidFill>
                  <a:srgbClr val="BE2F72"/>
                </a:solidFill>
                <a:latin typeface="Courier New"/>
                <a:cs typeface="Courier New"/>
              </a:rPr>
              <a:t>"KNN:</a:t>
            </a:r>
            <a:r>
              <a:rPr sz="2250" spc="-15" dirty="0">
                <a:solidFill>
                  <a:srgbClr val="BE2F72"/>
                </a:solidFill>
                <a:latin typeface="Courier New"/>
                <a:cs typeface="Courier New"/>
              </a:rPr>
              <a:t> </a:t>
            </a:r>
            <a:r>
              <a:rPr sz="2250" dirty="0">
                <a:solidFill>
                  <a:srgbClr val="BE2F72"/>
                </a:solidFill>
                <a:latin typeface="Courier New"/>
                <a:cs typeface="Courier New"/>
              </a:rPr>
              <a:t>Varying</a:t>
            </a:r>
            <a:r>
              <a:rPr sz="2250" spc="5" dirty="0">
                <a:solidFill>
                  <a:srgbClr val="BE2F72"/>
                </a:solidFill>
                <a:latin typeface="Courier New"/>
                <a:cs typeface="Courier New"/>
              </a:rPr>
              <a:t> </a:t>
            </a:r>
            <a:r>
              <a:rPr sz="2250" dirty="0">
                <a:solidFill>
                  <a:srgbClr val="BE2F72"/>
                </a:solidFill>
                <a:latin typeface="Courier New"/>
                <a:cs typeface="Courier New"/>
              </a:rPr>
              <a:t>Number</a:t>
            </a:r>
            <a:r>
              <a:rPr sz="2250" spc="-5" dirty="0">
                <a:solidFill>
                  <a:srgbClr val="BE2F72"/>
                </a:solidFill>
                <a:latin typeface="Courier New"/>
                <a:cs typeface="Courier New"/>
              </a:rPr>
              <a:t> </a:t>
            </a:r>
            <a:r>
              <a:rPr sz="2250" dirty="0">
                <a:solidFill>
                  <a:srgbClr val="BE2F72"/>
                </a:solidFill>
                <a:latin typeface="Courier New"/>
                <a:cs typeface="Courier New"/>
              </a:rPr>
              <a:t>of </a:t>
            </a:r>
            <a:r>
              <a:rPr sz="2250" spc="-10" dirty="0">
                <a:solidFill>
                  <a:srgbClr val="BE2F72"/>
                </a:solidFill>
                <a:latin typeface="Courier New"/>
                <a:cs typeface="Courier New"/>
              </a:rPr>
              <a:t>Neighbors"</a:t>
            </a:r>
            <a:r>
              <a:rPr sz="2250" spc="-10" dirty="0">
                <a:solidFill>
                  <a:srgbClr val="04182D"/>
                </a:solidFill>
                <a:latin typeface="Courier New"/>
                <a:cs typeface="Courier New"/>
              </a:rPr>
              <a:t>)</a:t>
            </a:r>
            <a:endParaRPr sz="2250">
              <a:latin typeface="Courier New"/>
              <a:cs typeface="Courier New"/>
            </a:endParaRPr>
          </a:p>
          <a:p>
            <a:pPr marL="12700" marR="5080">
              <a:lnSpc>
                <a:spcPct val="143300"/>
              </a:lnSpc>
            </a:pPr>
            <a:r>
              <a:rPr sz="2250" dirty="0">
                <a:solidFill>
                  <a:srgbClr val="04182D"/>
                </a:solidFill>
                <a:latin typeface="Courier New"/>
                <a:cs typeface="Courier New"/>
              </a:rPr>
              <a:t>plt.plot(neighbors,</a:t>
            </a:r>
            <a:r>
              <a:rPr sz="2250" spc="-5" dirty="0">
                <a:solidFill>
                  <a:srgbClr val="04182D"/>
                </a:solidFill>
                <a:latin typeface="Courier New"/>
                <a:cs typeface="Courier New"/>
              </a:rPr>
              <a:t> </a:t>
            </a:r>
            <a:r>
              <a:rPr sz="2250" dirty="0">
                <a:solidFill>
                  <a:srgbClr val="04182D"/>
                </a:solidFill>
                <a:latin typeface="Courier New"/>
                <a:cs typeface="Courier New"/>
              </a:rPr>
              <a:t>train_accuracies.values(), label=</a:t>
            </a:r>
            <a:r>
              <a:rPr sz="2250" dirty="0">
                <a:solidFill>
                  <a:srgbClr val="BE2F72"/>
                </a:solidFill>
                <a:latin typeface="Courier New"/>
                <a:cs typeface="Courier New"/>
              </a:rPr>
              <a:t>"Training </a:t>
            </a:r>
            <a:r>
              <a:rPr sz="2250" spc="-10" dirty="0">
                <a:solidFill>
                  <a:srgbClr val="BE2F72"/>
                </a:solidFill>
                <a:latin typeface="Courier New"/>
                <a:cs typeface="Courier New"/>
              </a:rPr>
              <a:t>Accuracy"</a:t>
            </a:r>
            <a:r>
              <a:rPr sz="2250" spc="-10" dirty="0">
                <a:solidFill>
                  <a:srgbClr val="04182D"/>
                </a:solidFill>
                <a:latin typeface="Courier New"/>
                <a:cs typeface="Courier New"/>
              </a:rPr>
              <a:t>) </a:t>
            </a:r>
            <a:r>
              <a:rPr sz="2250" dirty="0">
                <a:solidFill>
                  <a:srgbClr val="04182D"/>
                </a:solidFill>
                <a:latin typeface="Courier New"/>
                <a:cs typeface="Courier New"/>
              </a:rPr>
              <a:t>plt.plot(neighbors,</a:t>
            </a:r>
            <a:r>
              <a:rPr sz="2250" spc="-5" dirty="0">
                <a:solidFill>
                  <a:srgbClr val="04182D"/>
                </a:solidFill>
                <a:latin typeface="Courier New"/>
                <a:cs typeface="Courier New"/>
              </a:rPr>
              <a:t> </a:t>
            </a:r>
            <a:r>
              <a:rPr sz="2250" dirty="0">
                <a:solidFill>
                  <a:srgbClr val="04182D"/>
                </a:solidFill>
                <a:latin typeface="Courier New"/>
                <a:cs typeface="Courier New"/>
              </a:rPr>
              <a:t>test_accuracies.values(), label=</a:t>
            </a:r>
            <a:r>
              <a:rPr sz="2250" dirty="0">
                <a:solidFill>
                  <a:srgbClr val="BE2F72"/>
                </a:solidFill>
                <a:latin typeface="Courier New"/>
                <a:cs typeface="Courier New"/>
              </a:rPr>
              <a:t>"Testing </a:t>
            </a:r>
            <a:r>
              <a:rPr sz="2250" spc="-10" dirty="0">
                <a:solidFill>
                  <a:srgbClr val="BE2F72"/>
                </a:solidFill>
                <a:latin typeface="Courier New"/>
                <a:cs typeface="Courier New"/>
              </a:rPr>
              <a:t>Accuracy"</a:t>
            </a:r>
            <a:r>
              <a:rPr sz="2250" spc="-10" dirty="0">
                <a:solidFill>
                  <a:srgbClr val="04182D"/>
                </a:solidFill>
                <a:latin typeface="Courier New"/>
                <a:cs typeface="Courier New"/>
              </a:rPr>
              <a:t>) plt.legend()</a:t>
            </a:r>
            <a:endParaRPr sz="2250">
              <a:latin typeface="Courier New"/>
              <a:cs typeface="Courier New"/>
            </a:endParaRPr>
          </a:p>
          <a:p>
            <a:pPr marL="12700" marR="6882765">
              <a:lnSpc>
                <a:spcPct val="143300"/>
              </a:lnSpc>
            </a:pPr>
            <a:r>
              <a:rPr sz="2250" dirty="0">
                <a:solidFill>
                  <a:srgbClr val="04182D"/>
                </a:solidFill>
                <a:latin typeface="Courier New"/>
                <a:cs typeface="Courier New"/>
              </a:rPr>
              <a:t>plt.xlabel(</a:t>
            </a:r>
            <a:r>
              <a:rPr sz="2250" dirty="0">
                <a:solidFill>
                  <a:srgbClr val="BE2F72"/>
                </a:solidFill>
                <a:latin typeface="Courier New"/>
                <a:cs typeface="Courier New"/>
              </a:rPr>
              <a:t>"Number</a:t>
            </a:r>
            <a:r>
              <a:rPr sz="2250" spc="-15" dirty="0">
                <a:solidFill>
                  <a:srgbClr val="BE2F72"/>
                </a:solidFill>
                <a:latin typeface="Courier New"/>
                <a:cs typeface="Courier New"/>
              </a:rPr>
              <a:t> </a:t>
            </a:r>
            <a:r>
              <a:rPr sz="2250" dirty="0">
                <a:solidFill>
                  <a:srgbClr val="BE2F72"/>
                </a:solidFill>
                <a:latin typeface="Courier New"/>
                <a:cs typeface="Courier New"/>
              </a:rPr>
              <a:t>of </a:t>
            </a:r>
            <a:r>
              <a:rPr sz="2250" spc="-10" dirty="0">
                <a:solidFill>
                  <a:srgbClr val="BE2F72"/>
                </a:solidFill>
                <a:latin typeface="Courier New"/>
                <a:cs typeface="Courier New"/>
              </a:rPr>
              <a:t>Neighbors"</a:t>
            </a:r>
            <a:r>
              <a:rPr sz="2250" spc="-10" dirty="0">
                <a:solidFill>
                  <a:srgbClr val="04182D"/>
                </a:solidFill>
                <a:latin typeface="Courier New"/>
                <a:cs typeface="Courier New"/>
              </a:rPr>
              <a:t>) plt.ylabel(</a:t>
            </a:r>
            <a:r>
              <a:rPr sz="2250" spc="-10" dirty="0">
                <a:solidFill>
                  <a:srgbClr val="BE2F72"/>
                </a:solidFill>
                <a:latin typeface="Courier New"/>
                <a:cs typeface="Courier New"/>
              </a:rPr>
              <a:t>"Accuracy"</a:t>
            </a:r>
            <a:r>
              <a:rPr sz="2250" spc="-10" dirty="0">
                <a:solidFill>
                  <a:srgbClr val="04182D"/>
                </a:solidFill>
                <a:latin typeface="Courier New"/>
                <a:cs typeface="Courier New"/>
              </a:rPr>
              <a:t>)</a:t>
            </a:r>
            <a:endParaRPr sz="22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2250" spc="-10" dirty="0">
                <a:solidFill>
                  <a:srgbClr val="04182D"/>
                </a:solidFill>
                <a:latin typeface="Courier New"/>
                <a:cs typeface="Courier New"/>
              </a:rPr>
              <a:t>plt.show()</a:t>
            </a:r>
            <a:endParaRPr sz="2250">
              <a:latin typeface="Courier New"/>
              <a:cs typeface="Courier New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8A0AEB1-4C46-4686-724B-36A77AB4A1F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28</a:t>
            </a:fld>
            <a:endParaRPr lang="en-US" altLang="ko-KR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589" y="273861"/>
            <a:ext cx="6360160" cy="7137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60" dirty="0"/>
              <a:t>Model</a:t>
            </a:r>
            <a:r>
              <a:rPr spc="-125" dirty="0"/>
              <a:t> </a:t>
            </a:r>
            <a:r>
              <a:rPr spc="-215" dirty="0"/>
              <a:t>complexity</a:t>
            </a:r>
            <a:r>
              <a:rPr spc="-120" dirty="0"/>
              <a:t> </a:t>
            </a:r>
            <a:r>
              <a:rPr spc="-110" dirty="0"/>
              <a:t>curve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79966" y="1166788"/>
            <a:ext cx="8597564" cy="6530054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5CF0EF-8837-5107-B683-DDB386B199B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29</a:t>
            </a:fld>
            <a:endParaRPr lang="en-US" altLang="ko-K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60" dirty="0"/>
              <a:t>Unsupervised</a:t>
            </a:r>
            <a:r>
              <a:rPr spc="-150" dirty="0"/>
              <a:t> </a:t>
            </a:r>
            <a:r>
              <a:rPr spc="-175" dirty="0"/>
              <a:t>learning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759" y="1351045"/>
            <a:ext cx="102352" cy="10235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1759" y="2006098"/>
            <a:ext cx="102352" cy="1023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991" y="2487152"/>
            <a:ext cx="122822" cy="12282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47056" y="1174582"/>
            <a:ext cx="8965565" cy="15652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550" spc="85" dirty="0">
                <a:solidFill>
                  <a:srgbClr val="04182D"/>
                </a:solidFill>
                <a:latin typeface="Tahoma"/>
                <a:cs typeface="Tahoma"/>
              </a:rPr>
              <a:t>Uncovering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0" dirty="0">
                <a:solidFill>
                  <a:srgbClr val="04182D"/>
                </a:solidFill>
                <a:latin typeface="Tahoma"/>
                <a:cs typeface="Tahoma"/>
              </a:rPr>
              <a:t>hidden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patterns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5" dirty="0">
                <a:solidFill>
                  <a:srgbClr val="04182D"/>
                </a:solidFill>
                <a:latin typeface="Tahoma"/>
                <a:cs typeface="Tahoma"/>
              </a:rPr>
              <a:t>from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04182D"/>
                </a:solidFill>
                <a:latin typeface="Tahoma"/>
                <a:cs typeface="Tahoma"/>
              </a:rPr>
              <a:t>unlabeled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35" dirty="0">
                <a:solidFill>
                  <a:srgbClr val="04182D"/>
                </a:solidFill>
                <a:latin typeface="Tahoma"/>
                <a:cs typeface="Tahoma"/>
              </a:rPr>
              <a:t>data</a:t>
            </a:r>
            <a:endParaRPr sz="25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100"/>
              </a:spcBef>
            </a:pPr>
            <a:r>
              <a:rPr sz="2550" spc="65" dirty="0">
                <a:solidFill>
                  <a:srgbClr val="04182D"/>
                </a:solidFill>
                <a:latin typeface="Tahoma"/>
                <a:cs typeface="Tahoma"/>
              </a:rPr>
              <a:t>Example:</a:t>
            </a:r>
            <a:endParaRPr sz="2550">
              <a:latin typeface="Tahoma"/>
              <a:cs typeface="Tahoma"/>
            </a:endParaRPr>
          </a:p>
          <a:p>
            <a:pPr marL="381000">
              <a:lnSpc>
                <a:spcPct val="100000"/>
              </a:lnSpc>
              <a:spcBef>
                <a:spcPts val="810"/>
              </a:spcBef>
            </a:pPr>
            <a:r>
              <a:rPr sz="2550" spc="110" dirty="0">
                <a:solidFill>
                  <a:srgbClr val="04182D"/>
                </a:solidFill>
                <a:latin typeface="Tahoma"/>
                <a:cs typeface="Tahoma"/>
              </a:rPr>
              <a:t>Grouping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0" dirty="0">
                <a:solidFill>
                  <a:srgbClr val="04182D"/>
                </a:solidFill>
                <a:latin typeface="Tahoma"/>
                <a:cs typeface="Tahoma"/>
              </a:rPr>
              <a:t>customers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55" dirty="0">
                <a:solidFill>
                  <a:srgbClr val="04182D"/>
                </a:solidFill>
                <a:latin typeface="Tahoma"/>
                <a:cs typeface="Tahoma"/>
              </a:rPr>
              <a:t>into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distinct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categories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45" dirty="0">
                <a:solidFill>
                  <a:srgbClr val="04182D"/>
                </a:solidFill>
                <a:latin typeface="Tahoma"/>
                <a:cs typeface="Tahoma"/>
              </a:rPr>
              <a:t>(Clustering)</a:t>
            </a:r>
            <a:endParaRPr sz="255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21604" y="2968206"/>
            <a:ext cx="6714288" cy="4646779"/>
          </a:xfrm>
          <a:prstGeom prst="rect">
            <a:avLst/>
          </a:prstGeom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96B3B08-7FE2-7790-DEB5-D81D72FF710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</a:t>
            </a:fld>
            <a:endParaRPr lang="en-US" altLang="ko-KR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589" y="273861"/>
            <a:ext cx="6360160" cy="7137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60" dirty="0"/>
              <a:t>Model</a:t>
            </a:r>
            <a:r>
              <a:rPr spc="-125" dirty="0"/>
              <a:t> </a:t>
            </a:r>
            <a:r>
              <a:rPr spc="-215" dirty="0"/>
              <a:t>complexity</a:t>
            </a:r>
            <a:r>
              <a:rPr spc="-120" dirty="0"/>
              <a:t> </a:t>
            </a:r>
            <a:r>
              <a:rPr spc="-110" dirty="0"/>
              <a:t>curve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79966" y="1166788"/>
            <a:ext cx="8597564" cy="6530054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8DC0E6-6E0B-5BCE-B810-1F100130D02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30</a:t>
            </a:fld>
            <a:endParaRPr lang="en-US" altLang="ko-K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54" dirty="0"/>
              <a:t>Supervised</a:t>
            </a:r>
            <a:r>
              <a:rPr spc="-90" dirty="0"/>
              <a:t> </a:t>
            </a:r>
            <a:r>
              <a:rPr spc="-180" dirty="0"/>
              <a:t>learning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759" y="1351042"/>
            <a:ext cx="102352" cy="10235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7056" y="1174579"/>
            <a:ext cx="9957435" cy="1073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550" dirty="0">
                <a:solidFill>
                  <a:srgbClr val="04182D"/>
                </a:solidFill>
                <a:latin typeface="Tahoma"/>
                <a:cs typeface="Tahoma"/>
              </a:rPr>
              <a:t>The</a:t>
            </a:r>
            <a:r>
              <a:rPr sz="2550" spc="-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predicted</a:t>
            </a:r>
            <a:r>
              <a:rPr sz="255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values</a:t>
            </a:r>
            <a:r>
              <a:rPr sz="2550" spc="-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04182D"/>
                </a:solidFill>
                <a:latin typeface="Tahoma"/>
                <a:cs typeface="Tahoma"/>
              </a:rPr>
              <a:t>are</a:t>
            </a:r>
            <a:r>
              <a:rPr sz="255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0" dirty="0">
                <a:solidFill>
                  <a:srgbClr val="04182D"/>
                </a:solidFill>
                <a:latin typeface="Tahoma"/>
                <a:cs typeface="Tahoma"/>
              </a:rPr>
              <a:t>known</a:t>
            </a:r>
            <a:endParaRPr sz="25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100"/>
              </a:spcBef>
            </a:pPr>
            <a:r>
              <a:rPr sz="2550" dirty="0">
                <a:solidFill>
                  <a:srgbClr val="04182D"/>
                </a:solidFill>
                <a:latin typeface="Tahoma"/>
                <a:cs typeface="Tahoma"/>
              </a:rPr>
              <a:t>Aim:</a:t>
            </a:r>
            <a:r>
              <a:rPr sz="2550" spc="-2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Predict</a:t>
            </a:r>
            <a:r>
              <a:rPr sz="2550" spc="-2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the</a:t>
            </a:r>
            <a:r>
              <a:rPr sz="2550" spc="-2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target</a:t>
            </a:r>
            <a:r>
              <a:rPr sz="2550" spc="-2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values</a:t>
            </a:r>
            <a:r>
              <a:rPr sz="2550" spc="-2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of</a:t>
            </a:r>
            <a:r>
              <a:rPr sz="2550" spc="-2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unseen</a:t>
            </a:r>
            <a:r>
              <a:rPr sz="2550" spc="-2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data,</a:t>
            </a:r>
            <a:r>
              <a:rPr sz="2550" spc="-2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0" dirty="0">
                <a:solidFill>
                  <a:srgbClr val="04182D"/>
                </a:solidFill>
                <a:latin typeface="Tahoma"/>
                <a:cs typeface="Tahoma"/>
              </a:rPr>
              <a:t>given</a:t>
            </a:r>
            <a:r>
              <a:rPr sz="2550" spc="-2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the</a:t>
            </a:r>
            <a:r>
              <a:rPr sz="2550" spc="-1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features</a:t>
            </a:r>
            <a:endParaRPr sz="255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1759" y="2006095"/>
            <a:ext cx="102352" cy="10235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28223" y="3295730"/>
            <a:ext cx="13101050" cy="2006098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AAB6845-FBB7-D73C-48D9-24C6193F7AD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4</a:t>
            </a:fld>
            <a:endParaRPr lang="en-US" altLang="ko-K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759" y="1351045"/>
            <a:ext cx="102352" cy="10235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8589" y="-98674"/>
            <a:ext cx="7546340" cy="2183130"/>
          </a:xfrm>
          <a:prstGeom prst="rect">
            <a:avLst/>
          </a:prstGeom>
        </p:spPr>
        <p:txBody>
          <a:bodyPr vert="horz" wrap="square" lIns="0" tIns="386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45"/>
              </a:spcBef>
            </a:pPr>
            <a:r>
              <a:rPr spc="-215" dirty="0"/>
              <a:t>Types</a:t>
            </a:r>
            <a:r>
              <a:rPr spc="-155" dirty="0"/>
              <a:t> </a:t>
            </a:r>
            <a:r>
              <a:rPr spc="-90" dirty="0"/>
              <a:t>of</a:t>
            </a:r>
            <a:r>
              <a:rPr spc="-150" dirty="0"/>
              <a:t> </a:t>
            </a:r>
            <a:r>
              <a:rPr spc="-245" dirty="0"/>
              <a:t>supervised</a:t>
            </a:r>
            <a:r>
              <a:rPr spc="-150" dirty="0"/>
              <a:t> </a:t>
            </a:r>
            <a:r>
              <a:rPr spc="-165" dirty="0"/>
              <a:t>learning</a:t>
            </a:r>
          </a:p>
          <a:p>
            <a:pPr marL="381000" marR="864869">
              <a:lnSpc>
                <a:spcPct val="126400"/>
              </a:lnSpc>
              <a:spcBef>
                <a:spcPts val="900"/>
              </a:spcBef>
            </a:pPr>
            <a:r>
              <a:rPr sz="2550" b="0" spc="100" dirty="0">
                <a:latin typeface="Tahoma"/>
                <a:cs typeface="Tahoma"/>
              </a:rPr>
              <a:t>Classification:</a:t>
            </a:r>
            <a:r>
              <a:rPr sz="2550" b="0" spc="20" dirty="0">
                <a:latin typeface="Tahoma"/>
                <a:cs typeface="Tahoma"/>
              </a:rPr>
              <a:t> </a:t>
            </a:r>
            <a:r>
              <a:rPr sz="2550" b="0" dirty="0">
                <a:latin typeface="Tahoma"/>
                <a:cs typeface="Tahoma"/>
              </a:rPr>
              <a:t>Target</a:t>
            </a:r>
            <a:r>
              <a:rPr sz="2550" b="0" spc="25" dirty="0">
                <a:latin typeface="Tahoma"/>
                <a:cs typeface="Tahoma"/>
              </a:rPr>
              <a:t> </a:t>
            </a:r>
            <a:r>
              <a:rPr sz="2550" b="0" spc="110" dirty="0">
                <a:latin typeface="Tahoma"/>
                <a:cs typeface="Tahoma"/>
              </a:rPr>
              <a:t>variable</a:t>
            </a:r>
            <a:r>
              <a:rPr sz="2550" b="0" spc="25" dirty="0">
                <a:latin typeface="Tahoma"/>
                <a:cs typeface="Tahoma"/>
              </a:rPr>
              <a:t> </a:t>
            </a:r>
            <a:r>
              <a:rPr sz="2550" b="0" spc="90" dirty="0">
                <a:latin typeface="Tahoma"/>
                <a:cs typeface="Tahoma"/>
              </a:rPr>
              <a:t>consists</a:t>
            </a:r>
            <a:r>
              <a:rPr sz="2550" b="0" spc="25" dirty="0">
                <a:latin typeface="Tahoma"/>
                <a:cs typeface="Tahoma"/>
              </a:rPr>
              <a:t> </a:t>
            </a:r>
            <a:r>
              <a:rPr sz="2550" b="0" spc="90" dirty="0">
                <a:latin typeface="Tahoma"/>
                <a:cs typeface="Tahoma"/>
              </a:rPr>
              <a:t>of </a:t>
            </a:r>
            <a:r>
              <a:rPr sz="2550" b="0" spc="105" dirty="0">
                <a:latin typeface="Tahoma"/>
                <a:cs typeface="Tahoma"/>
              </a:rPr>
              <a:t>categories</a:t>
            </a:r>
            <a:endParaRPr sz="255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87979" y="2313154"/>
            <a:ext cx="3930315" cy="489242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62982" y="1351045"/>
            <a:ext cx="102352" cy="10235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298279" y="1174582"/>
            <a:ext cx="6260465" cy="418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550" dirty="0">
                <a:solidFill>
                  <a:srgbClr val="04182D"/>
                </a:solidFill>
                <a:latin typeface="Tahoma"/>
                <a:cs typeface="Tahoma"/>
              </a:rPr>
              <a:t>Regression:</a:t>
            </a:r>
            <a:r>
              <a:rPr sz="2550" spc="11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dirty="0">
                <a:solidFill>
                  <a:srgbClr val="04182D"/>
                </a:solidFill>
                <a:latin typeface="Tahoma"/>
                <a:cs typeface="Tahoma"/>
              </a:rPr>
              <a:t>Target</a:t>
            </a:r>
            <a:r>
              <a:rPr sz="2550" spc="12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04182D"/>
                </a:solidFill>
                <a:latin typeface="Tahoma"/>
                <a:cs typeface="Tahoma"/>
              </a:rPr>
              <a:t>variable</a:t>
            </a:r>
            <a:r>
              <a:rPr sz="2550" spc="12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55" dirty="0">
                <a:solidFill>
                  <a:srgbClr val="04182D"/>
                </a:solidFill>
                <a:latin typeface="Tahoma"/>
                <a:cs typeface="Tahoma"/>
              </a:rPr>
              <a:t>is</a:t>
            </a:r>
            <a:r>
              <a:rPr sz="2550" spc="12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0" dirty="0">
                <a:solidFill>
                  <a:srgbClr val="04182D"/>
                </a:solidFill>
                <a:latin typeface="Tahoma"/>
                <a:cs typeface="Tahoma"/>
              </a:rPr>
              <a:t>continuous</a:t>
            </a:r>
            <a:endParaRPr sz="255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42512" y="2640680"/>
            <a:ext cx="7123696" cy="4094078"/>
          </a:xfrm>
          <a:prstGeom prst="rect">
            <a:avLst/>
          </a:prstGeom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DD3E6624-8916-2D8D-D901-4F51618CE8B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5</a:t>
            </a:fld>
            <a:endParaRPr lang="en-US" altLang="ko-K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759" y="1351045"/>
            <a:ext cx="102352" cy="10235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1759" y="2006098"/>
            <a:ext cx="102352" cy="10235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78589" y="-98674"/>
            <a:ext cx="9156700" cy="2346960"/>
          </a:xfrm>
          <a:prstGeom prst="rect">
            <a:avLst/>
          </a:prstGeom>
        </p:spPr>
        <p:txBody>
          <a:bodyPr vert="horz" wrap="square" lIns="0" tIns="386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45"/>
              </a:spcBef>
            </a:pPr>
            <a:r>
              <a:rPr spc="-204" dirty="0"/>
              <a:t>Naming</a:t>
            </a:r>
            <a:r>
              <a:rPr spc="-110" dirty="0"/>
              <a:t> </a:t>
            </a:r>
            <a:r>
              <a:rPr spc="-275" dirty="0"/>
              <a:t>conventions</a:t>
            </a:r>
          </a:p>
          <a:p>
            <a:pPr marL="381000" marR="5080">
              <a:lnSpc>
                <a:spcPts val="5160"/>
              </a:lnSpc>
            </a:pPr>
            <a:r>
              <a:rPr sz="2550" b="0" spc="95" dirty="0">
                <a:latin typeface="Tahoma"/>
                <a:cs typeface="Tahoma"/>
              </a:rPr>
              <a:t>Feature</a:t>
            </a:r>
            <a:r>
              <a:rPr sz="2550" b="0" spc="-35" dirty="0">
                <a:latin typeface="Tahoma"/>
                <a:cs typeface="Tahoma"/>
              </a:rPr>
              <a:t> </a:t>
            </a:r>
            <a:r>
              <a:rPr sz="2550" b="0" spc="-390" dirty="0">
                <a:latin typeface="Tahoma"/>
                <a:cs typeface="Tahoma"/>
              </a:rPr>
              <a:t>=</a:t>
            </a:r>
            <a:r>
              <a:rPr sz="2550" b="0" spc="-35" dirty="0">
                <a:latin typeface="Tahoma"/>
                <a:cs typeface="Tahoma"/>
              </a:rPr>
              <a:t> </a:t>
            </a:r>
            <a:r>
              <a:rPr sz="2550" b="0" spc="95" dirty="0">
                <a:latin typeface="Tahoma"/>
                <a:cs typeface="Tahoma"/>
              </a:rPr>
              <a:t>predictor</a:t>
            </a:r>
            <a:r>
              <a:rPr sz="2550" b="0" spc="-30" dirty="0">
                <a:latin typeface="Tahoma"/>
                <a:cs typeface="Tahoma"/>
              </a:rPr>
              <a:t> </a:t>
            </a:r>
            <a:r>
              <a:rPr sz="2550" b="0" spc="110" dirty="0">
                <a:latin typeface="Tahoma"/>
                <a:cs typeface="Tahoma"/>
              </a:rPr>
              <a:t>variable</a:t>
            </a:r>
            <a:r>
              <a:rPr sz="2550" b="0" spc="-35" dirty="0">
                <a:latin typeface="Tahoma"/>
                <a:cs typeface="Tahoma"/>
              </a:rPr>
              <a:t> </a:t>
            </a:r>
            <a:r>
              <a:rPr sz="2550" b="0" spc="-390" dirty="0">
                <a:latin typeface="Tahoma"/>
                <a:cs typeface="Tahoma"/>
              </a:rPr>
              <a:t>=</a:t>
            </a:r>
            <a:r>
              <a:rPr sz="2550" b="0" spc="-30" dirty="0">
                <a:latin typeface="Tahoma"/>
                <a:cs typeface="Tahoma"/>
              </a:rPr>
              <a:t> </a:t>
            </a:r>
            <a:r>
              <a:rPr sz="2550" b="0" spc="95" dirty="0">
                <a:latin typeface="Tahoma"/>
                <a:cs typeface="Tahoma"/>
              </a:rPr>
              <a:t>independent</a:t>
            </a:r>
            <a:r>
              <a:rPr sz="2550" b="0" spc="-35" dirty="0">
                <a:latin typeface="Tahoma"/>
                <a:cs typeface="Tahoma"/>
              </a:rPr>
              <a:t> </a:t>
            </a:r>
            <a:r>
              <a:rPr sz="2550" b="0" spc="100" dirty="0">
                <a:latin typeface="Tahoma"/>
                <a:cs typeface="Tahoma"/>
              </a:rPr>
              <a:t>variable </a:t>
            </a:r>
            <a:r>
              <a:rPr sz="2550" b="0" dirty="0">
                <a:latin typeface="Tahoma"/>
                <a:cs typeface="Tahoma"/>
              </a:rPr>
              <a:t>Target </a:t>
            </a:r>
            <a:r>
              <a:rPr sz="2550" b="0" spc="110" dirty="0">
                <a:latin typeface="Tahoma"/>
                <a:cs typeface="Tahoma"/>
              </a:rPr>
              <a:t>variable</a:t>
            </a:r>
            <a:r>
              <a:rPr sz="2550" b="0" spc="5" dirty="0">
                <a:latin typeface="Tahoma"/>
                <a:cs typeface="Tahoma"/>
              </a:rPr>
              <a:t> </a:t>
            </a:r>
            <a:r>
              <a:rPr sz="2550" b="0" spc="-390" dirty="0">
                <a:latin typeface="Tahoma"/>
                <a:cs typeface="Tahoma"/>
              </a:rPr>
              <a:t>=</a:t>
            </a:r>
            <a:r>
              <a:rPr sz="2550" b="0" spc="5" dirty="0">
                <a:latin typeface="Tahoma"/>
                <a:cs typeface="Tahoma"/>
              </a:rPr>
              <a:t> </a:t>
            </a:r>
            <a:r>
              <a:rPr sz="2550" b="0" spc="105" dirty="0">
                <a:latin typeface="Tahoma"/>
                <a:cs typeface="Tahoma"/>
              </a:rPr>
              <a:t>dependent</a:t>
            </a:r>
            <a:r>
              <a:rPr sz="2550" b="0" dirty="0">
                <a:latin typeface="Tahoma"/>
                <a:cs typeface="Tahoma"/>
              </a:rPr>
              <a:t> </a:t>
            </a:r>
            <a:r>
              <a:rPr sz="2550" b="0" spc="110" dirty="0">
                <a:latin typeface="Tahoma"/>
                <a:cs typeface="Tahoma"/>
              </a:rPr>
              <a:t>variable</a:t>
            </a:r>
            <a:r>
              <a:rPr sz="2550" b="0" spc="5" dirty="0">
                <a:latin typeface="Tahoma"/>
                <a:cs typeface="Tahoma"/>
              </a:rPr>
              <a:t> </a:t>
            </a:r>
            <a:r>
              <a:rPr sz="2550" b="0" spc="-390" dirty="0">
                <a:latin typeface="Tahoma"/>
                <a:cs typeface="Tahoma"/>
              </a:rPr>
              <a:t>=</a:t>
            </a:r>
            <a:r>
              <a:rPr sz="2550" b="0" spc="5" dirty="0">
                <a:latin typeface="Tahoma"/>
                <a:cs typeface="Tahoma"/>
              </a:rPr>
              <a:t> </a:t>
            </a:r>
            <a:r>
              <a:rPr sz="2550" b="0" spc="85" dirty="0">
                <a:latin typeface="Tahoma"/>
                <a:cs typeface="Tahoma"/>
              </a:rPr>
              <a:t>response</a:t>
            </a:r>
            <a:r>
              <a:rPr sz="2550" b="0" spc="5" dirty="0">
                <a:latin typeface="Tahoma"/>
                <a:cs typeface="Tahoma"/>
              </a:rPr>
              <a:t> </a:t>
            </a:r>
            <a:r>
              <a:rPr sz="2550" b="0" spc="100" dirty="0">
                <a:latin typeface="Tahoma"/>
                <a:cs typeface="Tahoma"/>
              </a:rPr>
              <a:t>variable</a:t>
            </a:r>
            <a:endParaRPr sz="255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28223" y="3295732"/>
            <a:ext cx="13101050" cy="2006098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85BAF59-877A-D1E4-3283-074F8CA635E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6</a:t>
            </a:fld>
            <a:endParaRPr lang="en-US" altLang="ko-K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35" dirty="0"/>
              <a:t>Before</a:t>
            </a:r>
            <a:r>
              <a:rPr spc="-135" dirty="0"/>
              <a:t> </a:t>
            </a:r>
            <a:r>
              <a:rPr spc="-170" dirty="0"/>
              <a:t>you</a:t>
            </a:r>
            <a:r>
              <a:rPr spc="-130" dirty="0"/>
              <a:t> </a:t>
            </a:r>
            <a:r>
              <a:rPr spc="-245" dirty="0"/>
              <a:t>use</a:t>
            </a:r>
            <a:r>
              <a:rPr spc="-130" dirty="0"/>
              <a:t> </a:t>
            </a:r>
            <a:r>
              <a:rPr spc="-245" dirty="0"/>
              <a:t>supervised</a:t>
            </a:r>
            <a:r>
              <a:rPr spc="-130" dirty="0"/>
              <a:t> </a:t>
            </a:r>
            <a:r>
              <a:rPr spc="-155" dirty="0"/>
              <a:t>learning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759" y="1351045"/>
            <a:ext cx="102352" cy="10235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9991" y="1832100"/>
            <a:ext cx="122822" cy="12282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991" y="2487152"/>
            <a:ext cx="122822" cy="1228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9991" y="3142205"/>
            <a:ext cx="122822" cy="12282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47056" y="1076324"/>
            <a:ext cx="8168640" cy="2318385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2550" spc="35" dirty="0">
                <a:solidFill>
                  <a:srgbClr val="04182D"/>
                </a:solidFill>
                <a:latin typeface="Tahoma"/>
                <a:cs typeface="Tahoma"/>
              </a:rPr>
              <a:t>Requirements:</a:t>
            </a:r>
            <a:endParaRPr sz="2550">
              <a:latin typeface="Tahoma"/>
              <a:cs typeface="Tahoma"/>
            </a:endParaRPr>
          </a:p>
          <a:p>
            <a:pPr marL="381000">
              <a:lnSpc>
                <a:spcPct val="100000"/>
              </a:lnSpc>
              <a:spcBef>
                <a:spcPts val="810"/>
              </a:spcBef>
            </a:pPr>
            <a:r>
              <a:rPr sz="2550" spc="160" dirty="0">
                <a:solidFill>
                  <a:srgbClr val="04182D"/>
                </a:solidFill>
                <a:latin typeface="Tahoma"/>
                <a:cs typeface="Tahoma"/>
              </a:rPr>
              <a:t>No</a:t>
            </a:r>
            <a:r>
              <a:rPr sz="2550" spc="-5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5" dirty="0">
                <a:solidFill>
                  <a:srgbClr val="04182D"/>
                </a:solidFill>
                <a:latin typeface="Tahoma"/>
                <a:cs typeface="Tahoma"/>
              </a:rPr>
              <a:t>missing</a:t>
            </a:r>
            <a:r>
              <a:rPr sz="2550" spc="-5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5" dirty="0">
                <a:solidFill>
                  <a:srgbClr val="04182D"/>
                </a:solidFill>
                <a:latin typeface="Tahoma"/>
                <a:cs typeface="Tahoma"/>
              </a:rPr>
              <a:t>values</a:t>
            </a:r>
            <a:endParaRPr sz="2550">
              <a:latin typeface="Tahoma"/>
              <a:cs typeface="Tahoma"/>
            </a:endParaRPr>
          </a:p>
          <a:p>
            <a:pPr marL="381000">
              <a:lnSpc>
                <a:spcPct val="100000"/>
              </a:lnSpc>
              <a:spcBef>
                <a:spcPts val="2095"/>
              </a:spcBef>
            </a:pPr>
            <a:r>
              <a:rPr sz="2550" spc="160" dirty="0">
                <a:solidFill>
                  <a:srgbClr val="04182D"/>
                </a:solidFill>
                <a:latin typeface="Tahoma"/>
                <a:cs typeface="Tahoma"/>
              </a:rPr>
              <a:t>Data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50" dirty="0">
                <a:solidFill>
                  <a:srgbClr val="04182D"/>
                </a:solidFill>
                <a:latin typeface="Tahoma"/>
                <a:cs typeface="Tahoma"/>
              </a:rPr>
              <a:t>in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numeric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format</a:t>
            </a:r>
            <a:endParaRPr sz="2550">
              <a:latin typeface="Tahoma"/>
              <a:cs typeface="Tahoma"/>
            </a:endParaRPr>
          </a:p>
          <a:p>
            <a:pPr marL="381000">
              <a:lnSpc>
                <a:spcPct val="100000"/>
              </a:lnSpc>
              <a:spcBef>
                <a:spcPts val="2100"/>
              </a:spcBef>
            </a:pPr>
            <a:r>
              <a:rPr sz="2550" spc="160" dirty="0">
                <a:solidFill>
                  <a:srgbClr val="04182D"/>
                </a:solidFill>
                <a:latin typeface="Tahoma"/>
                <a:cs typeface="Tahoma"/>
              </a:rPr>
              <a:t>Data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5" dirty="0">
                <a:solidFill>
                  <a:srgbClr val="04182D"/>
                </a:solidFill>
                <a:latin typeface="Tahoma"/>
                <a:cs typeface="Tahoma"/>
              </a:rPr>
              <a:t>stored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50" dirty="0">
                <a:solidFill>
                  <a:srgbClr val="04182D"/>
                </a:solidFill>
                <a:latin typeface="Tahoma"/>
                <a:cs typeface="Tahoma"/>
              </a:rPr>
              <a:t>in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45" dirty="0">
                <a:solidFill>
                  <a:srgbClr val="04182D"/>
                </a:solidFill>
                <a:latin typeface="Tahoma"/>
                <a:cs typeface="Tahoma"/>
              </a:rPr>
              <a:t>pandas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30" dirty="0">
                <a:solidFill>
                  <a:srgbClr val="04182D"/>
                </a:solidFill>
                <a:latin typeface="Tahoma"/>
                <a:cs typeface="Tahoma"/>
              </a:rPr>
              <a:t>DataFrame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55" dirty="0">
                <a:solidFill>
                  <a:srgbClr val="04182D"/>
                </a:solidFill>
                <a:latin typeface="Tahoma"/>
                <a:cs typeface="Tahoma"/>
              </a:rPr>
              <a:t>or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60" dirty="0">
                <a:solidFill>
                  <a:srgbClr val="04182D"/>
                </a:solidFill>
                <a:latin typeface="Tahoma"/>
                <a:cs typeface="Tahoma"/>
              </a:rPr>
              <a:t>NumPy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04182D"/>
                </a:solidFill>
                <a:latin typeface="Tahoma"/>
                <a:cs typeface="Tahoma"/>
              </a:rPr>
              <a:t>array</a:t>
            </a:r>
            <a:endParaRPr sz="255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1759" y="4626308"/>
            <a:ext cx="102352" cy="10235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47056" y="4449845"/>
            <a:ext cx="6964680" cy="418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550" spc="75" dirty="0">
                <a:solidFill>
                  <a:srgbClr val="04182D"/>
                </a:solidFill>
                <a:latin typeface="Tahoma"/>
                <a:cs typeface="Tahoma"/>
              </a:rPr>
              <a:t>Perform</a:t>
            </a:r>
            <a:r>
              <a:rPr sz="255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Exploratory</a:t>
            </a:r>
            <a:r>
              <a:rPr sz="255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60" dirty="0">
                <a:solidFill>
                  <a:srgbClr val="04182D"/>
                </a:solidFill>
                <a:latin typeface="Tahoma"/>
                <a:cs typeface="Tahoma"/>
              </a:rPr>
              <a:t>Data</a:t>
            </a:r>
            <a:r>
              <a:rPr sz="2550" spc="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Analysis</a:t>
            </a:r>
            <a:r>
              <a:rPr sz="2550" dirty="0">
                <a:solidFill>
                  <a:srgbClr val="04182D"/>
                </a:solidFill>
                <a:latin typeface="Tahoma"/>
                <a:cs typeface="Tahoma"/>
              </a:rPr>
              <a:t> (EDA)</a:t>
            </a:r>
            <a:r>
              <a:rPr sz="2550" spc="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40" dirty="0">
                <a:solidFill>
                  <a:srgbClr val="04182D"/>
                </a:solidFill>
                <a:latin typeface="Tahoma"/>
                <a:cs typeface="Tahoma"/>
              </a:rPr>
              <a:t>first</a:t>
            </a:r>
            <a:endParaRPr sz="2550">
              <a:latin typeface="Tahoma"/>
              <a:cs typeface="Tahoma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5A88ACAC-9D2C-93F3-6566-A480B6F46D9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7</a:t>
            </a:fld>
            <a:endParaRPr lang="en-US" altLang="ko-K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589" y="273879"/>
            <a:ext cx="4846320" cy="7137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50" dirty="0"/>
              <a:t>scikit-</a:t>
            </a:r>
            <a:r>
              <a:rPr spc="-204" dirty="0"/>
              <a:t>learn</a:t>
            </a:r>
            <a:r>
              <a:rPr spc="-85" dirty="0"/>
              <a:t> </a:t>
            </a:r>
            <a:r>
              <a:rPr spc="-175" dirty="0"/>
              <a:t>syntax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91289" y="1166806"/>
            <a:ext cx="14575155" cy="2784475"/>
            <a:chOff x="491289" y="1166806"/>
            <a:chExt cx="14575155" cy="2784475"/>
          </a:xfrm>
        </p:grpSpPr>
        <p:sp>
          <p:nvSpPr>
            <p:cNvPr id="4" name="object 4"/>
            <p:cNvSpPr/>
            <p:nvPr/>
          </p:nvSpPr>
          <p:spPr>
            <a:xfrm>
              <a:off x="491289" y="1166806"/>
              <a:ext cx="14575155" cy="2784475"/>
            </a:xfrm>
            <a:custGeom>
              <a:avLst/>
              <a:gdLst/>
              <a:ahLst/>
              <a:cxnLst/>
              <a:rect l="l" t="t" r="r" b="b"/>
              <a:pathLst>
                <a:path w="14575155" h="2784475">
                  <a:moveTo>
                    <a:pt x="14498413" y="2783973"/>
                  </a:moveTo>
                  <a:lnTo>
                    <a:pt x="76505" y="2783973"/>
                  </a:lnTo>
                  <a:lnTo>
                    <a:pt x="71180" y="2783448"/>
                  </a:lnTo>
                  <a:lnTo>
                    <a:pt x="31920" y="2767186"/>
                  </a:lnTo>
                  <a:lnTo>
                    <a:pt x="4175" y="2728459"/>
                  </a:lnTo>
                  <a:lnTo>
                    <a:pt x="0" y="2707467"/>
                  </a:lnTo>
                  <a:lnTo>
                    <a:pt x="0" y="2702091"/>
                  </a:lnTo>
                  <a:lnTo>
                    <a:pt x="0" y="76505"/>
                  </a:lnTo>
                  <a:lnTo>
                    <a:pt x="16786" y="31920"/>
                  </a:lnTo>
                  <a:lnTo>
                    <a:pt x="55513" y="4175"/>
                  </a:lnTo>
                  <a:lnTo>
                    <a:pt x="76505" y="0"/>
                  </a:lnTo>
                  <a:lnTo>
                    <a:pt x="14498413" y="0"/>
                  </a:lnTo>
                  <a:lnTo>
                    <a:pt x="14542998" y="16786"/>
                  </a:lnTo>
                  <a:lnTo>
                    <a:pt x="14570742" y="55513"/>
                  </a:lnTo>
                  <a:lnTo>
                    <a:pt x="14574918" y="76505"/>
                  </a:lnTo>
                  <a:lnTo>
                    <a:pt x="14574918" y="2707467"/>
                  </a:lnTo>
                  <a:lnTo>
                    <a:pt x="14558132" y="2752052"/>
                  </a:lnTo>
                  <a:lnTo>
                    <a:pt x="14519404" y="2779797"/>
                  </a:lnTo>
                  <a:lnTo>
                    <a:pt x="14503737" y="2783448"/>
                  </a:lnTo>
                  <a:lnTo>
                    <a:pt x="14498413" y="2783973"/>
                  </a:lnTo>
                  <a:close/>
                </a:path>
              </a:pathLst>
            </a:custGeom>
            <a:solidFill>
              <a:srgbClr val="F6F2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72261" y="1447469"/>
              <a:ext cx="4442460" cy="283210"/>
            </a:xfrm>
            <a:custGeom>
              <a:avLst/>
              <a:gdLst/>
              <a:ahLst/>
              <a:cxnLst/>
              <a:rect l="l" t="t" r="r" b="b"/>
              <a:pathLst>
                <a:path w="4442460" h="283210">
                  <a:moveTo>
                    <a:pt x="147980" y="10007"/>
                  </a:moveTo>
                  <a:lnTo>
                    <a:pt x="93332" y="10007"/>
                  </a:lnTo>
                  <a:lnTo>
                    <a:pt x="83096" y="10782"/>
                  </a:lnTo>
                  <a:lnTo>
                    <a:pt x="49060" y="36728"/>
                  </a:lnTo>
                  <a:lnTo>
                    <a:pt x="45821" y="55486"/>
                  </a:lnTo>
                  <a:lnTo>
                    <a:pt x="45821" y="64719"/>
                  </a:lnTo>
                  <a:lnTo>
                    <a:pt x="0" y="64719"/>
                  </a:lnTo>
                  <a:lnTo>
                    <a:pt x="0" y="100126"/>
                  </a:lnTo>
                  <a:lnTo>
                    <a:pt x="45821" y="100126"/>
                  </a:lnTo>
                  <a:lnTo>
                    <a:pt x="45821" y="231101"/>
                  </a:lnTo>
                  <a:lnTo>
                    <a:pt x="83540" y="231101"/>
                  </a:lnTo>
                  <a:lnTo>
                    <a:pt x="83540" y="100126"/>
                  </a:lnTo>
                  <a:lnTo>
                    <a:pt x="147980" y="100126"/>
                  </a:lnTo>
                  <a:lnTo>
                    <a:pt x="147980" y="64719"/>
                  </a:lnTo>
                  <a:lnTo>
                    <a:pt x="83540" y="64719"/>
                  </a:lnTo>
                  <a:lnTo>
                    <a:pt x="83540" y="51892"/>
                  </a:lnTo>
                  <a:lnTo>
                    <a:pt x="84328" y="49441"/>
                  </a:lnTo>
                  <a:lnTo>
                    <a:pt x="87553" y="46228"/>
                  </a:lnTo>
                  <a:lnTo>
                    <a:pt x="90017" y="45415"/>
                  </a:lnTo>
                  <a:lnTo>
                    <a:pt x="147980" y="45415"/>
                  </a:lnTo>
                  <a:lnTo>
                    <a:pt x="147980" y="10007"/>
                  </a:lnTo>
                  <a:close/>
                </a:path>
                <a:path w="4442460" h="283210">
                  <a:moveTo>
                    <a:pt x="319646" y="122580"/>
                  </a:moveTo>
                  <a:lnTo>
                    <a:pt x="310400" y="85559"/>
                  </a:lnTo>
                  <a:lnTo>
                    <a:pt x="272326" y="59791"/>
                  </a:lnTo>
                  <a:lnTo>
                    <a:pt x="259270" y="58699"/>
                  </a:lnTo>
                  <a:lnTo>
                    <a:pt x="242265" y="61010"/>
                  </a:lnTo>
                  <a:lnTo>
                    <a:pt x="229666" y="67945"/>
                  </a:lnTo>
                  <a:lnTo>
                    <a:pt x="221488" y="79489"/>
                  </a:lnTo>
                  <a:lnTo>
                    <a:pt x="217703" y="95643"/>
                  </a:lnTo>
                  <a:lnTo>
                    <a:pt x="217792" y="95161"/>
                  </a:lnTo>
                  <a:lnTo>
                    <a:pt x="223647" y="61569"/>
                  </a:lnTo>
                  <a:lnTo>
                    <a:pt x="186575" y="61569"/>
                  </a:lnTo>
                  <a:lnTo>
                    <a:pt x="186575" y="231101"/>
                  </a:lnTo>
                  <a:lnTo>
                    <a:pt x="224218" y="231101"/>
                  </a:lnTo>
                  <a:lnTo>
                    <a:pt x="224269" y="114147"/>
                  </a:lnTo>
                  <a:lnTo>
                    <a:pt x="226758" y="106299"/>
                  </a:lnTo>
                  <a:lnTo>
                    <a:pt x="236562" y="95643"/>
                  </a:lnTo>
                  <a:lnTo>
                    <a:pt x="237083" y="95161"/>
                  </a:lnTo>
                  <a:lnTo>
                    <a:pt x="244106" y="92430"/>
                  </a:lnTo>
                  <a:lnTo>
                    <a:pt x="262572" y="92430"/>
                  </a:lnTo>
                  <a:lnTo>
                    <a:pt x="269697" y="95161"/>
                  </a:lnTo>
                  <a:lnTo>
                    <a:pt x="279527" y="106070"/>
                  </a:lnTo>
                  <a:lnTo>
                    <a:pt x="279603" y="106299"/>
                  </a:lnTo>
                  <a:lnTo>
                    <a:pt x="282003" y="114147"/>
                  </a:lnTo>
                  <a:lnTo>
                    <a:pt x="282003" y="137972"/>
                  </a:lnTo>
                  <a:lnTo>
                    <a:pt x="319646" y="137972"/>
                  </a:lnTo>
                  <a:lnTo>
                    <a:pt x="319646" y="122580"/>
                  </a:lnTo>
                  <a:close/>
                </a:path>
                <a:path w="4442460" h="283210">
                  <a:moveTo>
                    <a:pt x="485305" y="124548"/>
                  </a:moveTo>
                  <a:lnTo>
                    <a:pt x="475107" y="86144"/>
                  </a:lnTo>
                  <a:lnTo>
                    <a:pt x="447662" y="63957"/>
                  </a:lnTo>
                  <a:lnTo>
                    <a:pt x="447662" y="114376"/>
                  </a:lnTo>
                  <a:lnTo>
                    <a:pt x="447662" y="178295"/>
                  </a:lnTo>
                  <a:lnTo>
                    <a:pt x="445185" y="186143"/>
                  </a:lnTo>
                  <a:lnTo>
                    <a:pt x="435343" y="196545"/>
                  </a:lnTo>
                  <a:lnTo>
                    <a:pt x="428142" y="199123"/>
                  </a:lnTo>
                  <a:lnTo>
                    <a:pt x="409054" y="199123"/>
                  </a:lnTo>
                  <a:lnTo>
                    <a:pt x="401828" y="196545"/>
                  </a:lnTo>
                  <a:lnTo>
                    <a:pt x="392036" y="186143"/>
                  </a:lnTo>
                  <a:lnTo>
                    <a:pt x="389585" y="178295"/>
                  </a:lnTo>
                  <a:lnTo>
                    <a:pt x="389585" y="114376"/>
                  </a:lnTo>
                  <a:lnTo>
                    <a:pt x="392036" y="106565"/>
                  </a:lnTo>
                  <a:lnTo>
                    <a:pt x="401828" y="96164"/>
                  </a:lnTo>
                  <a:lnTo>
                    <a:pt x="409054" y="93548"/>
                  </a:lnTo>
                  <a:lnTo>
                    <a:pt x="428142" y="93548"/>
                  </a:lnTo>
                  <a:lnTo>
                    <a:pt x="435343" y="96164"/>
                  </a:lnTo>
                  <a:lnTo>
                    <a:pt x="440245" y="101384"/>
                  </a:lnTo>
                  <a:lnTo>
                    <a:pt x="445185" y="106565"/>
                  </a:lnTo>
                  <a:lnTo>
                    <a:pt x="447662" y="63957"/>
                  </a:lnTo>
                  <a:lnTo>
                    <a:pt x="418617" y="58699"/>
                  </a:lnTo>
                  <a:lnTo>
                    <a:pt x="404114" y="59817"/>
                  </a:lnTo>
                  <a:lnTo>
                    <a:pt x="362038" y="86144"/>
                  </a:lnTo>
                  <a:lnTo>
                    <a:pt x="351891" y="124548"/>
                  </a:lnTo>
                  <a:lnTo>
                    <a:pt x="351878" y="167855"/>
                  </a:lnTo>
                  <a:lnTo>
                    <a:pt x="352996" y="182346"/>
                  </a:lnTo>
                  <a:lnTo>
                    <a:pt x="379768" y="223977"/>
                  </a:lnTo>
                  <a:lnTo>
                    <a:pt x="418617" y="233972"/>
                  </a:lnTo>
                  <a:lnTo>
                    <a:pt x="433095" y="232867"/>
                  </a:lnTo>
                  <a:lnTo>
                    <a:pt x="475107" y="206514"/>
                  </a:lnTo>
                  <a:lnTo>
                    <a:pt x="485305" y="167855"/>
                  </a:lnTo>
                  <a:lnTo>
                    <a:pt x="485305" y="124548"/>
                  </a:lnTo>
                  <a:close/>
                </a:path>
                <a:path w="4442460" h="283210">
                  <a:moveTo>
                    <a:pt x="663549" y="105371"/>
                  </a:moveTo>
                  <a:lnTo>
                    <a:pt x="662940" y="95554"/>
                  </a:lnTo>
                  <a:lnTo>
                    <a:pt x="661873" y="90398"/>
                  </a:lnTo>
                  <a:lnTo>
                    <a:pt x="661098" y="86690"/>
                  </a:lnTo>
                  <a:lnTo>
                    <a:pt x="660450" y="85013"/>
                  </a:lnTo>
                  <a:lnTo>
                    <a:pt x="660374" y="84797"/>
                  </a:lnTo>
                  <a:lnTo>
                    <a:pt x="626402" y="58699"/>
                  </a:lnTo>
                  <a:lnTo>
                    <a:pt x="618045" y="58699"/>
                  </a:lnTo>
                  <a:lnTo>
                    <a:pt x="611365" y="61010"/>
                  </a:lnTo>
                  <a:lnTo>
                    <a:pt x="610514" y="61569"/>
                  </a:lnTo>
                  <a:lnTo>
                    <a:pt x="599694" y="70827"/>
                  </a:lnTo>
                  <a:lnTo>
                    <a:pt x="599389" y="71767"/>
                  </a:lnTo>
                  <a:lnTo>
                    <a:pt x="598830" y="70205"/>
                  </a:lnTo>
                  <a:lnTo>
                    <a:pt x="597941" y="69469"/>
                  </a:lnTo>
                  <a:lnTo>
                    <a:pt x="597941" y="78765"/>
                  </a:lnTo>
                  <a:lnTo>
                    <a:pt x="597687" y="77038"/>
                  </a:lnTo>
                  <a:lnTo>
                    <a:pt x="597814" y="76657"/>
                  </a:lnTo>
                  <a:lnTo>
                    <a:pt x="597839" y="77038"/>
                  </a:lnTo>
                  <a:lnTo>
                    <a:pt x="597941" y="78765"/>
                  </a:lnTo>
                  <a:lnTo>
                    <a:pt x="597941" y="69469"/>
                  </a:lnTo>
                  <a:lnTo>
                    <a:pt x="593369" y="65633"/>
                  </a:lnTo>
                  <a:lnTo>
                    <a:pt x="587959" y="61010"/>
                  </a:lnTo>
                  <a:lnTo>
                    <a:pt x="581291" y="58699"/>
                  </a:lnTo>
                  <a:lnTo>
                    <a:pt x="565010" y="58699"/>
                  </a:lnTo>
                  <a:lnTo>
                    <a:pt x="558431" y="61010"/>
                  </a:lnTo>
                  <a:lnTo>
                    <a:pt x="558203" y="61010"/>
                  </a:lnTo>
                  <a:lnTo>
                    <a:pt x="551053" y="67233"/>
                  </a:lnTo>
                  <a:lnTo>
                    <a:pt x="552094" y="61569"/>
                  </a:lnTo>
                  <a:lnTo>
                    <a:pt x="546138" y="61569"/>
                  </a:lnTo>
                  <a:lnTo>
                    <a:pt x="546138" y="84455"/>
                  </a:lnTo>
                  <a:lnTo>
                    <a:pt x="544741" y="77038"/>
                  </a:lnTo>
                  <a:lnTo>
                    <a:pt x="544868" y="76669"/>
                  </a:lnTo>
                  <a:lnTo>
                    <a:pt x="544906" y="77038"/>
                  </a:lnTo>
                  <a:lnTo>
                    <a:pt x="545071" y="78765"/>
                  </a:lnTo>
                  <a:lnTo>
                    <a:pt x="546138" y="84455"/>
                  </a:lnTo>
                  <a:lnTo>
                    <a:pt x="546138" y="61569"/>
                  </a:lnTo>
                  <a:lnTo>
                    <a:pt x="517525" y="61569"/>
                  </a:lnTo>
                  <a:lnTo>
                    <a:pt x="517525" y="231101"/>
                  </a:lnTo>
                  <a:lnTo>
                    <a:pt x="553212" y="231101"/>
                  </a:lnTo>
                  <a:lnTo>
                    <a:pt x="553212" y="99631"/>
                  </a:lnTo>
                  <a:lnTo>
                    <a:pt x="554075" y="95948"/>
                  </a:lnTo>
                  <a:lnTo>
                    <a:pt x="557568" y="91516"/>
                  </a:lnTo>
                  <a:lnTo>
                    <a:pt x="560095" y="90398"/>
                  </a:lnTo>
                  <a:lnTo>
                    <a:pt x="566813" y="90398"/>
                  </a:lnTo>
                  <a:lnTo>
                    <a:pt x="569328" y="91516"/>
                  </a:lnTo>
                  <a:lnTo>
                    <a:pt x="573024" y="95948"/>
                  </a:lnTo>
                  <a:lnTo>
                    <a:pt x="574179" y="99631"/>
                  </a:lnTo>
                  <a:lnTo>
                    <a:pt x="574268" y="231101"/>
                  </a:lnTo>
                  <a:lnTo>
                    <a:pt x="606806" y="231101"/>
                  </a:lnTo>
                  <a:lnTo>
                    <a:pt x="606831" y="99631"/>
                  </a:lnTo>
                  <a:lnTo>
                    <a:pt x="607860" y="95948"/>
                  </a:lnTo>
                  <a:lnTo>
                    <a:pt x="611644" y="91516"/>
                  </a:lnTo>
                  <a:lnTo>
                    <a:pt x="614197" y="90398"/>
                  </a:lnTo>
                  <a:lnTo>
                    <a:pt x="620915" y="90398"/>
                  </a:lnTo>
                  <a:lnTo>
                    <a:pt x="623379" y="91516"/>
                  </a:lnTo>
                  <a:lnTo>
                    <a:pt x="626770" y="95948"/>
                  </a:lnTo>
                  <a:lnTo>
                    <a:pt x="627786" y="99631"/>
                  </a:lnTo>
                  <a:lnTo>
                    <a:pt x="627862" y="231101"/>
                  </a:lnTo>
                  <a:lnTo>
                    <a:pt x="663549" y="231101"/>
                  </a:lnTo>
                  <a:lnTo>
                    <a:pt x="663549" y="105371"/>
                  </a:lnTo>
                  <a:close/>
                </a:path>
                <a:path w="4442460" h="283210">
                  <a:moveTo>
                    <a:pt x="3543719" y="16510"/>
                  </a:moveTo>
                  <a:lnTo>
                    <a:pt x="3541420" y="10922"/>
                  </a:lnTo>
                  <a:lnTo>
                    <a:pt x="3532174" y="2197"/>
                  </a:lnTo>
                  <a:lnTo>
                    <a:pt x="3526307" y="0"/>
                  </a:lnTo>
                  <a:lnTo>
                    <a:pt x="3506292" y="0"/>
                  </a:lnTo>
                  <a:lnTo>
                    <a:pt x="3500412" y="2197"/>
                  </a:lnTo>
                  <a:lnTo>
                    <a:pt x="3491179" y="10922"/>
                  </a:lnTo>
                  <a:lnTo>
                    <a:pt x="3488867" y="16510"/>
                  </a:lnTo>
                  <a:lnTo>
                    <a:pt x="3488867" y="30276"/>
                  </a:lnTo>
                  <a:lnTo>
                    <a:pt x="3491128" y="35826"/>
                  </a:lnTo>
                  <a:lnTo>
                    <a:pt x="3495649" y="40017"/>
                  </a:lnTo>
                  <a:lnTo>
                    <a:pt x="3500221" y="44170"/>
                  </a:lnTo>
                  <a:lnTo>
                    <a:pt x="3506152" y="46253"/>
                  </a:lnTo>
                  <a:lnTo>
                    <a:pt x="3526205" y="46253"/>
                  </a:lnTo>
                  <a:lnTo>
                    <a:pt x="3532060" y="44170"/>
                  </a:lnTo>
                  <a:lnTo>
                    <a:pt x="3541407" y="35826"/>
                  </a:lnTo>
                  <a:lnTo>
                    <a:pt x="3543719" y="30276"/>
                  </a:lnTo>
                  <a:lnTo>
                    <a:pt x="3543719" y="16510"/>
                  </a:lnTo>
                  <a:close/>
                </a:path>
                <a:path w="4442460" h="283210">
                  <a:moveTo>
                    <a:pt x="3591026" y="195694"/>
                  </a:moveTo>
                  <a:lnTo>
                    <a:pt x="3537991" y="195694"/>
                  </a:lnTo>
                  <a:lnTo>
                    <a:pt x="3537991" y="61569"/>
                  </a:lnTo>
                  <a:lnTo>
                    <a:pt x="3451580" y="61569"/>
                  </a:lnTo>
                  <a:lnTo>
                    <a:pt x="3451580" y="96977"/>
                  </a:lnTo>
                  <a:lnTo>
                    <a:pt x="3500272" y="96977"/>
                  </a:lnTo>
                  <a:lnTo>
                    <a:pt x="3500272" y="195694"/>
                  </a:lnTo>
                  <a:lnTo>
                    <a:pt x="3444443" y="195694"/>
                  </a:lnTo>
                  <a:lnTo>
                    <a:pt x="3444443" y="231101"/>
                  </a:lnTo>
                  <a:lnTo>
                    <a:pt x="3591026" y="231101"/>
                  </a:lnTo>
                  <a:lnTo>
                    <a:pt x="3591026" y="195694"/>
                  </a:lnTo>
                  <a:close/>
                </a:path>
                <a:path w="4442460" h="283210">
                  <a:moveTo>
                    <a:pt x="3758349" y="105371"/>
                  </a:moveTo>
                  <a:lnTo>
                    <a:pt x="3757739" y="95554"/>
                  </a:lnTo>
                  <a:lnTo>
                    <a:pt x="3756672" y="90398"/>
                  </a:lnTo>
                  <a:lnTo>
                    <a:pt x="3755910" y="86690"/>
                  </a:lnTo>
                  <a:lnTo>
                    <a:pt x="3755250" y="85013"/>
                  </a:lnTo>
                  <a:lnTo>
                    <a:pt x="3755174" y="84797"/>
                  </a:lnTo>
                  <a:lnTo>
                    <a:pt x="3752850" y="78765"/>
                  </a:lnTo>
                  <a:lnTo>
                    <a:pt x="3721201" y="58699"/>
                  </a:lnTo>
                  <a:lnTo>
                    <a:pt x="3712857" y="58699"/>
                  </a:lnTo>
                  <a:lnTo>
                    <a:pt x="3706164" y="61010"/>
                  </a:lnTo>
                  <a:lnTo>
                    <a:pt x="3705314" y="61569"/>
                  </a:lnTo>
                  <a:lnTo>
                    <a:pt x="3694493" y="70827"/>
                  </a:lnTo>
                  <a:lnTo>
                    <a:pt x="3694188" y="71767"/>
                  </a:lnTo>
                  <a:lnTo>
                    <a:pt x="3693630" y="70205"/>
                  </a:lnTo>
                  <a:lnTo>
                    <a:pt x="3692753" y="69481"/>
                  </a:lnTo>
                  <a:lnTo>
                    <a:pt x="3692753" y="78765"/>
                  </a:lnTo>
                  <a:lnTo>
                    <a:pt x="3692499" y="77038"/>
                  </a:lnTo>
                  <a:lnTo>
                    <a:pt x="3692614" y="76657"/>
                  </a:lnTo>
                  <a:lnTo>
                    <a:pt x="3692639" y="77038"/>
                  </a:lnTo>
                  <a:lnTo>
                    <a:pt x="3692753" y="78765"/>
                  </a:lnTo>
                  <a:lnTo>
                    <a:pt x="3692753" y="69481"/>
                  </a:lnTo>
                  <a:lnTo>
                    <a:pt x="3688181" y="65633"/>
                  </a:lnTo>
                  <a:lnTo>
                    <a:pt x="3682771" y="61010"/>
                  </a:lnTo>
                  <a:lnTo>
                    <a:pt x="3676091" y="58699"/>
                  </a:lnTo>
                  <a:lnTo>
                    <a:pt x="3659822" y="58699"/>
                  </a:lnTo>
                  <a:lnTo>
                    <a:pt x="3653244" y="61010"/>
                  </a:lnTo>
                  <a:lnTo>
                    <a:pt x="3653002" y="61010"/>
                  </a:lnTo>
                  <a:lnTo>
                    <a:pt x="3645852" y="67233"/>
                  </a:lnTo>
                  <a:lnTo>
                    <a:pt x="3646894" y="61569"/>
                  </a:lnTo>
                  <a:lnTo>
                    <a:pt x="3639858" y="61569"/>
                  </a:lnTo>
                  <a:lnTo>
                    <a:pt x="3639858" y="78689"/>
                  </a:lnTo>
                  <a:lnTo>
                    <a:pt x="3639553" y="77038"/>
                  </a:lnTo>
                  <a:lnTo>
                    <a:pt x="3639680" y="76669"/>
                  </a:lnTo>
                  <a:lnTo>
                    <a:pt x="3639718" y="77038"/>
                  </a:lnTo>
                  <a:lnTo>
                    <a:pt x="3639858" y="78689"/>
                  </a:lnTo>
                  <a:lnTo>
                    <a:pt x="3639858" y="61569"/>
                  </a:lnTo>
                  <a:lnTo>
                    <a:pt x="3612337" y="61569"/>
                  </a:lnTo>
                  <a:lnTo>
                    <a:pt x="3612337" y="231101"/>
                  </a:lnTo>
                  <a:lnTo>
                    <a:pt x="3648011" y="231101"/>
                  </a:lnTo>
                  <a:lnTo>
                    <a:pt x="3648011" y="99631"/>
                  </a:lnTo>
                  <a:lnTo>
                    <a:pt x="3648875" y="95948"/>
                  </a:lnTo>
                  <a:lnTo>
                    <a:pt x="3652380" y="91516"/>
                  </a:lnTo>
                  <a:lnTo>
                    <a:pt x="3654895" y="90398"/>
                  </a:lnTo>
                  <a:lnTo>
                    <a:pt x="3661613" y="90398"/>
                  </a:lnTo>
                  <a:lnTo>
                    <a:pt x="3664140" y="91516"/>
                  </a:lnTo>
                  <a:lnTo>
                    <a:pt x="3667836" y="95948"/>
                  </a:lnTo>
                  <a:lnTo>
                    <a:pt x="3668979" y="99631"/>
                  </a:lnTo>
                  <a:lnTo>
                    <a:pt x="3669080" y="231101"/>
                  </a:lnTo>
                  <a:lnTo>
                    <a:pt x="3701605" y="231101"/>
                  </a:lnTo>
                  <a:lnTo>
                    <a:pt x="3701631" y="99631"/>
                  </a:lnTo>
                  <a:lnTo>
                    <a:pt x="3702659" y="95948"/>
                  </a:lnTo>
                  <a:lnTo>
                    <a:pt x="3706444" y="91516"/>
                  </a:lnTo>
                  <a:lnTo>
                    <a:pt x="3709009" y="90398"/>
                  </a:lnTo>
                  <a:lnTo>
                    <a:pt x="3715715" y="90398"/>
                  </a:lnTo>
                  <a:lnTo>
                    <a:pt x="3718179" y="91516"/>
                  </a:lnTo>
                  <a:lnTo>
                    <a:pt x="3721570" y="95948"/>
                  </a:lnTo>
                  <a:lnTo>
                    <a:pt x="3722598" y="99631"/>
                  </a:lnTo>
                  <a:lnTo>
                    <a:pt x="3722674" y="231101"/>
                  </a:lnTo>
                  <a:lnTo>
                    <a:pt x="3758349" y="231101"/>
                  </a:lnTo>
                  <a:lnTo>
                    <a:pt x="3758349" y="105371"/>
                  </a:lnTo>
                  <a:close/>
                </a:path>
                <a:path w="4442460" h="283210">
                  <a:moveTo>
                    <a:pt x="3924008" y="123139"/>
                  </a:moveTo>
                  <a:lnTo>
                    <a:pt x="3915346" y="85877"/>
                  </a:lnTo>
                  <a:lnTo>
                    <a:pt x="3886365" y="61887"/>
                  </a:lnTo>
                  <a:lnTo>
                    <a:pt x="3886365" y="114147"/>
                  </a:lnTo>
                  <a:lnTo>
                    <a:pt x="3886365" y="178536"/>
                  </a:lnTo>
                  <a:lnTo>
                    <a:pt x="3883964" y="186512"/>
                  </a:lnTo>
                  <a:lnTo>
                    <a:pt x="3874439" y="196964"/>
                  </a:lnTo>
                  <a:lnTo>
                    <a:pt x="3867353" y="199682"/>
                  </a:lnTo>
                  <a:lnTo>
                    <a:pt x="3849217" y="199682"/>
                  </a:lnTo>
                  <a:lnTo>
                    <a:pt x="3842169" y="196964"/>
                  </a:lnTo>
                  <a:lnTo>
                    <a:pt x="3841242" y="195973"/>
                  </a:lnTo>
                  <a:lnTo>
                    <a:pt x="3837038" y="191503"/>
                  </a:lnTo>
                  <a:lnTo>
                    <a:pt x="3831958" y="185991"/>
                  </a:lnTo>
                  <a:lnTo>
                    <a:pt x="3829545" y="178536"/>
                  </a:lnTo>
                  <a:lnTo>
                    <a:pt x="3829545" y="114147"/>
                  </a:lnTo>
                  <a:lnTo>
                    <a:pt x="3831958" y="106705"/>
                  </a:lnTo>
                  <a:lnTo>
                    <a:pt x="3840823" y="97180"/>
                  </a:lnTo>
                  <a:lnTo>
                    <a:pt x="3841127" y="96850"/>
                  </a:lnTo>
                  <a:lnTo>
                    <a:pt x="3842461" y="95618"/>
                  </a:lnTo>
                  <a:lnTo>
                    <a:pt x="3849217" y="92989"/>
                  </a:lnTo>
                  <a:lnTo>
                    <a:pt x="3867353" y="92989"/>
                  </a:lnTo>
                  <a:lnTo>
                    <a:pt x="3874351" y="95618"/>
                  </a:lnTo>
                  <a:lnTo>
                    <a:pt x="3883964" y="106159"/>
                  </a:lnTo>
                  <a:lnTo>
                    <a:pt x="3886365" y="114147"/>
                  </a:lnTo>
                  <a:lnTo>
                    <a:pt x="3886365" y="61887"/>
                  </a:lnTo>
                  <a:lnTo>
                    <a:pt x="3879329" y="59804"/>
                  </a:lnTo>
                  <a:lnTo>
                    <a:pt x="3866769" y="58699"/>
                  </a:lnTo>
                  <a:lnTo>
                    <a:pt x="3857307" y="59334"/>
                  </a:lnTo>
                  <a:lnTo>
                    <a:pt x="3827183" y="75780"/>
                  </a:lnTo>
                  <a:lnTo>
                    <a:pt x="3829405" y="61569"/>
                  </a:lnTo>
                  <a:lnTo>
                    <a:pt x="3791775" y="61569"/>
                  </a:lnTo>
                  <a:lnTo>
                    <a:pt x="3791775" y="282663"/>
                  </a:lnTo>
                  <a:lnTo>
                    <a:pt x="3829405" y="282663"/>
                  </a:lnTo>
                  <a:lnTo>
                    <a:pt x="3829215" y="229565"/>
                  </a:lnTo>
                  <a:lnTo>
                    <a:pt x="3827183" y="216979"/>
                  </a:lnTo>
                  <a:lnTo>
                    <a:pt x="3827869" y="218173"/>
                  </a:lnTo>
                  <a:lnTo>
                    <a:pt x="3866769" y="233972"/>
                  </a:lnTo>
                  <a:lnTo>
                    <a:pt x="3879329" y="232867"/>
                  </a:lnTo>
                  <a:lnTo>
                    <a:pt x="3915346" y="206781"/>
                  </a:lnTo>
                  <a:lnTo>
                    <a:pt x="3918445" y="199682"/>
                  </a:lnTo>
                  <a:lnTo>
                    <a:pt x="3920159" y="195757"/>
                  </a:lnTo>
                  <a:lnTo>
                    <a:pt x="3923042" y="183235"/>
                  </a:lnTo>
                  <a:lnTo>
                    <a:pt x="3924008" y="169252"/>
                  </a:lnTo>
                  <a:lnTo>
                    <a:pt x="3924008" y="123139"/>
                  </a:lnTo>
                  <a:close/>
                </a:path>
                <a:path w="4442460" h="283210">
                  <a:moveTo>
                    <a:pt x="4095953" y="124548"/>
                  </a:moveTo>
                  <a:lnTo>
                    <a:pt x="4085767" y="86144"/>
                  </a:lnTo>
                  <a:lnTo>
                    <a:pt x="4058310" y="63957"/>
                  </a:lnTo>
                  <a:lnTo>
                    <a:pt x="4058310" y="114376"/>
                  </a:lnTo>
                  <a:lnTo>
                    <a:pt x="4058310" y="178295"/>
                  </a:lnTo>
                  <a:lnTo>
                    <a:pt x="4055846" y="186143"/>
                  </a:lnTo>
                  <a:lnTo>
                    <a:pt x="4046004" y="196545"/>
                  </a:lnTo>
                  <a:lnTo>
                    <a:pt x="4038790" y="199123"/>
                  </a:lnTo>
                  <a:lnTo>
                    <a:pt x="4019715" y="199123"/>
                  </a:lnTo>
                  <a:lnTo>
                    <a:pt x="4012488" y="196545"/>
                  </a:lnTo>
                  <a:lnTo>
                    <a:pt x="4002697" y="186143"/>
                  </a:lnTo>
                  <a:lnTo>
                    <a:pt x="4000246" y="178295"/>
                  </a:lnTo>
                  <a:lnTo>
                    <a:pt x="4000246" y="114376"/>
                  </a:lnTo>
                  <a:lnTo>
                    <a:pt x="4002697" y="106565"/>
                  </a:lnTo>
                  <a:lnTo>
                    <a:pt x="4012488" y="96164"/>
                  </a:lnTo>
                  <a:lnTo>
                    <a:pt x="4019715" y="93548"/>
                  </a:lnTo>
                  <a:lnTo>
                    <a:pt x="4038790" y="93548"/>
                  </a:lnTo>
                  <a:lnTo>
                    <a:pt x="4046004" y="96164"/>
                  </a:lnTo>
                  <a:lnTo>
                    <a:pt x="4050893" y="101384"/>
                  </a:lnTo>
                  <a:lnTo>
                    <a:pt x="4055846" y="106565"/>
                  </a:lnTo>
                  <a:lnTo>
                    <a:pt x="4058310" y="63957"/>
                  </a:lnTo>
                  <a:lnTo>
                    <a:pt x="4029278" y="58699"/>
                  </a:lnTo>
                  <a:lnTo>
                    <a:pt x="4014774" y="59817"/>
                  </a:lnTo>
                  <a:lnTo>
                    <a:pt x="3972699" y="86144"/>
                  </a:lnTo>
                  <a:lnTo>
                    <a:pt x="3962552" y="124548"/>
                  </a:lnTo>
                  <a:lnTo>
                    <a:pt x="3962527" y="167855"/>
                  </a:lnTo>
                  <a:lnTo>
                    <a:pt x="3963657" y="182346"/>
                  </a:lnTo>
                  <a:lnTo>
                    <a:pt x="3990416" y="223977"/>
                  </a:lnTo>
                  <a:lnTo>
                    <a:pt x="4029278" y="233972"/>
                  </a:lnTo>
                  <a:lnTo>
                    <a:pt x="4043756" y="232867"/>
                  </a:lnTo>
                  <a:lnTo>
                    <a:pt x="4085767" y="206514"/>
                  </a:lnTo>
                  <a:lnTo>
                    <a:pt x="4095953" y="167855"/>
                  </a:lnTo>
                  <a:lnTo>
                    <a:pt x="4095953" y="124548"/>
                  </a:lnTo>
                  <a:close/>
                </a:path>
                <a:path w="4442460" h="283210">
                  <a:moveTo>
                    <a:pt x="4274210" y="122580"/>
                  </a:moveTo>
                  <a:lnTo>
                    <a:pt x="4273181" y="108788"/>
                  </a:lnTo>
                  <a:lnTo>
                    <a:pt x="4270095" y="96456"/>
                  </a:lnTo>
                  <a:lnTo>
                    <a:pt x="4268190" y="92430"/>
                  </a:lnTo>
                  <a:lnTo>
                    <a:pt x="4264952" y="85559"/>
                  </a:lnTo>
                  <a:lnTo>
                    <a:pt x="4226877" y="59791"/>
                  </a:lnTo>
                  <a:lnTo>
                    <a:pt x="4213822" y="58699"/>
                  </a:lnTo>
                  <a:lnTo>
                    <a:pt x="4196816" y="61010"/>
                  </a:lnTo>
                  <a:lnTo>
                    <a:pt x="4184231" y="67945"/>
                  </a:lnTo>
                  <a:lnTo>
                    <a:pt x="4176039" y="79489"/>
                  </a:lnTo>
                  <a:lnTo>
                    <a:pt x="4172267" y="95643"/>
                  </a:lnTo>
                  <a:lnTo>
                    <a:pt x="4172343" y="95161"/>
                  </a:lnTo>
                  <a:lnTo>
                    <a:pt x="4178211" y="61569"/>
                  </a:lnTo>
                  <a:lnTo>
                    <a:pt x="4141127" y="61569"/>
                  </a:lnTo>
                  <a:lnTo>
                    <a:pt x="4141127" y="231101"/>
                  </a:lnTo>
                  <a:lnTo>
                    <a:pt x="4178770" y="231101"/>
                  </a:lnTo>
                  <a:lnTo>
                    <a:pt x="4178833" y="114147"/>
                  </a:lnTo>
                  <a:lnTo>
                    <a:pt x="4181310" y="106299"/>
                  </a:lnTo>
                  <a:lnTo>
                    <a:pt x="4191114" y="95643"/>
                  </a:lnTo>
                  <a:lnTo>
                    <a:pt x="4191647" y="95161"/>
                  </a:lnTo>
                  <a:lnTo>
                    <a:pt x="4198658" y="92430"/>
                  </a:lnTo>
                  <a:lnTo>
                    <a:pt x="4217136" y="92430"/>
                  </a:lnTo>
                  <a:lnTo>
                    <a:pt x="4224248" y="95161"/>
                  </a:lnTo>
                  <a:lnTo>
                    <a:pt x="4234091" y="106070"/>
                  </a:lnTo>
                  <a:lnTo>
                    <a:pt x="4234167" y="106299"/>
                  </a:lnTo>
                  <a:lnTo>
                    <a:pt x="4236567" y="114147"/>
                  </a:lnTo>
                  <a:lnTo>
                    <a:pt x="4236567" y="137972"/>
                  </a:lnTo>
                  <a:lnTo>
                    <a:pt x="4274210" y="137972"/>
                  </a:lnTo>
                  <a:lnTo>
                    <a:pt x="4274210" y="122580"/>
                  </a:lnTo>
                  <a:close/>
                </a:path>
                <a:path w="4442460" h="283210">
                  <a:moveTo>
                    <a:pt x="4442168" y="61569"/>
                  </a:moveTo>
                  <a:lnTo>
                    <a:pt x="4379125" y="61569"/>
                  </a:lnTo>
                  <a:lnTo>
                    <a:pt x="4379125" y="18618"/>
                  </a:lnTo>
                  <a:lnTo>
                    <a:pt x="4341419" y="18618"/>
                  </a:lnTo>
                  <a:lnTo>
                    <a:pt x="4341419" y="61569"/>
                  </a:lnTo>
                  <a:lnTo>
                    <a:pt x="4296981" y="61569"/>
                  </a:lnTo>
                  <a:lnTo>
                    <a:pt x="4296981" y="96977"/>
                  </a:lnTo>
                  <a:lnTo>
                    <a:pt x="4341419" y="96977"/>
                  </a:lnTo>
                  <a:lnTo>
                    <a:pt x="4341419" y="183591"/>
                  </a:lnTo>
                  <a:lnTo>
                    <a:pt x="4342231" y="194144"/>
                  </a:lnTo>
                  <a:lnTo>
                    <a:pt x="4370044" y="227952"/>
                  </a:lnTo>
                  <a:lnTo>
                    <a:pt x="4390390" y="231101"/>
                  </a:lnTo>
                  <a:lnTo>
                    <a:pt x="4439297" y="231101"/>
                  </a:lnTo>
                  <a:lnTo>
                    <a:pt x="4439297" y="195694"/>
                  </a:lnTo>
                  <a:lnTo>
                    <a:pt x="4386199" y="195694"/>
                  </a:lnTo>
                  <a:lnTo>
                    <a:pt x="4383252" y="194818"/>
                  </a:lnTo>
                  <a:lnTo>
                    <a:pt x="4379938" y="191274"/>
                  </a:lnTo>
                  <a:lnTo>
                    <a:pt x="4379125" y="188125"/>
                  </a:lnTo>
                  <a:lnTo>
                    <a:pt x="4379125" y="96977"/>
                  </a:lnTo>
                  <a:lnTo>
                    <a:pt x="4442168" y="96977"/>
                  </a:lnTo>
                  <a:lnTo>
                    <a:pt x="4442168" y="61569"/>
                  </a:lnTo>
                  <a:close/>
                </a:path>
              </a:pathLst>
            </a:custGeom>
            <a:solidFill>
              <a:srgbClr val="007B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491289" y="4196424"/>
            <a:ext cx="14575155" cy="819150"/>
          </a:xfrm>
          <a:custGeom>
            <a:avLst/>
            <a:gdLst/>
            <a:ahLst/>
            <a:cxnLst/>
            <a:rect l="l" t="t" r="r" b="b"/>
            <a:pathLst>
              <a:path w="14575155" h="819150">
                <a:moveTo>
                  <a:pt x="14498413" y="818815"/>
                </a:moveTo>
                <a:lnTo>
                  <a:pt x="76505" y="818815"/>
                </a:lnTo>
                <a:lnTo>
                  <a:pt x="71180" y="818290"/>
                </a:lnTo>
                <a:lnTo>
                  <a:pt x="31920" y="802028"/>
                </a:lnTo>
                <a:lnTo>
                  <a:pt x="4175" y="763301"/>
                </a:lnTo>
                <a:lnTo>
                  <a:pt x="0" y="742310"/>
                </a:lnTo>
                <a:lnTo>
                  <a:pt x="0" y="736934"/>
                </a:lnTo>
                <a:lnTo>
                  <a:pt x="0" y="76505"/>
                </a:lnTo>
                <a:lnTo>
                  <a:pt x="16786" y="31920"/>
                </a:lnTo>
                <a:lnTo>
                  <a:pt x="55513" y="4174"/>
                </a:lnTo>
                <a:lnTo>
                  <a:pt x="76505" y="0"/>
                </a:lnTo>
                <a:lnTo>
                  <a:pt x="14498413" y="0"/>
                </a:lnTo>
                <a:lnTo>
                  <a:pt x="14542998" y="16786"/>
                </a:lnTo>
                <a:lnTo>
                  <a:pt x="14570742" y="55513"/>
                </a:lnTo>
                <a:lnTo>
                  <a:pt x="14574918" y="76505"/>
                </a:lnTo>
                <a:lnTo>
                  <a:pt x="14574918" y="742310"/>
                </a:lnTo>
                <a:lnTo>
                  <a:pt x="14558132" y="786894"/>
                </a:lnTo>
                <a:lnTo>
                  <a:pt x="14519404" y="814639"/>
                </a:lnTo>
                <a:lnTo>
                  <a:pt x="14503737" y="818291"/>
                </a:lnTo>
                <a:lnTo>
                  <a:pt x="14498413" y="818815"/>
                </a:lnTo>
                <a:close/>
              </a:path>
            </a:pathLst>
          </a:custGeom>
          <a:solidFill>
            <a:srgbClr val="0418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84525" y="1379281"/>
            <a:ext cx="885190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50" spc="-10" dirty="0">
                <a:solidFill>
                  <a:srgbClr val="04182D"/>
                </a:solidFill>
                <a:latin typeface="Courier New"/>
                <a:cs typeface="Courier New"/>
              </a:rPr>
              <a:t>Model</a:t>
            </a:r>
            <a:endParaRPr sz="22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2352" y="1231894"/>
            <a:ext cx="3292475" cy="14998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859155">
              <a:lnSpc>
                <a:spcPct val="143300"/>
              </a:lnSpc>
              <a:spcBef>
                <a:spcPts val="95"/>
              </a:spcBef>
            </a:pPr>
            <a:r>
              <a:rPr sz="2250" spc="-10" dirty="0">
                <a:solidFill>
                  <a:srgbClr val="04182D"/>
                </a:solidFill>
                <a:latin typeface="Courier New"/>
                <a:cs typeface="Courier New"/>
              </a:rPr>
              <a:t>sklearn.module </a:t>
            </a:r>
            <a:r>
              <a:rPr sz="2250" dirty="0">
                <a:solidFill>
                  <a:srgbClr val="04182D"/>
                </a:solidFill>
                <a:latin typeface="Courier New"/>
                <a:cs typeface="Courier New"/>
              </a:rPr>
              <a:t>model = </a:t>
            </a:r>
            <a:r>
              <a:rPr sz="2250" spc="-10" dirty="0">
                <a:solidFill>
                  <a:srgbClr val="04182D"/>
                </a:solidFill>
                <a:latin typeface="Courier New"/>
                <a:cs typeface="Courier New"/>
              </a:rPr>
              <a:t>Model() </a:t>
            </a:r>
            <a:r>
              <a:rPr sz="2250" dirty="0">
                <a:solidFill>
                  <a:srgbClr val="04182D"/>
                </a:solidFill>
                <a:latin typeface="Courier New"/>
                <a:cs typeface="Courier New"/>
              </a:rPr>
              <a:t>model.fit(X, </a:t>
            </a:r>
            <a:r>
              <a:rPr sz="2250" spc="-25" dirty="0">
                <a:solidFill>
                  <a:srgbClr val="04182D"/>
                </a:solidFill>
                <a:latin typeface="Courier New"/>
                <a:cs typeface="Courier New"/>
              </a:rPr>
              <a:t>y)</a:t>
            </a:r>
            <a:endParaRPr sz="22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2352" y="2705761"/>
            <a:ext cx="5871845" cy="1008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3300"/>
              </a:lnSpc>
              <a:spcBef>
                <a:spcPts val="95"/>
              </a:spcBef>
            </a:pPr>
            <a:r>
              <a:rPr sz="2250" dirty="0">
                <a:solidFill>
                  <a:srgbClr val="04182D"/>
                </a:solidFill>
                <a:latin typeface="Courier New"/>
                <a:cs typeface="Courier New"/>
              </a:rPr>
              <a:t>predictions = </a:t>
            </a:r>
            <a:r>
              <a:rPr sz="2250" spc="-10" dirty="0">
                <a:solidFill>
                  <a:srgbClr val="04182D"/>
                </a:solidFill>
                <a:latin typeface="Courier New"/>
                <a:cs typeface="Courier New"/>
              </a:rPr>
              <a:t>model.predict(X_new) </a:t>
            </a:r>
            <a:r>
              <a:rPr sz="2250" spc="-10" dirty="0">
                <a:solidFill>
                  <a:srgbClr val="008600"/>
                </a:solidFill>
                <a:latin typeface="Courier New"/>
                <a:cs typeface="Courier New"/>
              </a:rPr>
              <a:t>print</a:t>
            </a:r>
            <a:r>
              <a:rPr sz="2250" spc="-10" dirty="0">
                <a:solidFill>
                  <a:srgbClr val="04182D"/>
                </a:solidFill>
                <a:latin typeface="Courier New"/>
                <a:cs typeface="Courier New"/>
              </a:rPr>
              <a:t>(predictions)</a:t>
            </a:r>
            <a:endParaRPr sz="22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2352" y="4408898"/>
            <a:ext cx="4324350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50" dirty="0">
                <a:solidFill>
                  <a:srgbClr val="FFFFFF"/>
                </a:solidFill>
                <a:latin typeface="Courier New"/>
                <a:cs typeface="Courier New"/>
              </a:rPr>
              <a:t>array([0, 0, 0, 0, 1, </a:t>
            </a:r>
            <a:r>
              <a:rPr sz="2250" spc="-25" dirty="0">
                <a:solidFill>
                  <a:srgbClr val="FFFFFF"/>
                </a:solidFill>
                <a:latin typeface="Courier New"/>
                <a:cs typeface="Courier New"/>
              </a:rPr>
              <a:t>0])</a:t>
            </a:r>
            <a:endParaRPr sz="2250">
              <a:latin typeface="Courier New"/>
              <a:cs typeface="Courier New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C1AF0D64-73A9-30D0-343A-9089CA749B6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8</a:t>
            </a:fld>
            <a:endParaRPr lang="en-US" altLang="ko-K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593725" marR="524510" algn="ctr">
              <a:lnSpc>
                <a:spcPts val="6770"/>
              </a:lnSpc>
              <a:spcBef>
                <a:spcPts val="1130"/>
              </a:spcBef>
            </a:pPr>
            <a:r>
              <a:rPr spc="-340" dirty="0"/>
              <a:t>The</a:t>
            </a:r>
            <a:r>
              <a:rPr spc="-325" dirty="0"/>
              <a:t> </a:t>
            </a:r>
            <a:r>
              <a:rPr spc="-310" dirty="0"/>
              <a:t>classification </a:t>
            </a:r>
            <a:r>
              <a:rPr spc="-120" dirty="0"/>
              <a:t>cha</a:t>
            </a:r>
            <a:r>
              <a:rPr lang="en-US" altLang="ko-KR" spc="-120" dirty="0"/>
              <a:t>l</a:t>
            </a:r>
            <a:r>
              <a:rPr spc="-355" dirty="0"/>
              <a:t>lenge</a:t>
            </a:r>
          </a:p>
          <a:p>
            <a:pPr algn="ctr">
              <a:lnSpc>
                <a:spcPct val="100000"/>
              </a:lnSpc>
              <a:spcBef>
                <a:spcPts val="910"/>
              </a:spcBef>
              <a:tabLst>
                <a:tab pos="2252345" algn="l"/>
                <a:tab pos="4152900" algn="l"/>
                <a:tab pos="5172710" algn="l"/>
              </a:tabLst>
            </a:pPr>
            <a:r>
              <a:rPr sz="2250" spc="-150" dirty="0"/>
              <a:t>S</a:t>
            </a:r>
            <a:r>
              <a:rPr sz="2250" spc="-335" dirty="0"/>
              <a:t> </a:t>
            </a:r>
            <a:r>
              <a:rPr sz="2250" spc="-125" dirty="0"/>
              <a:t>U</a:t>
            </a:r>
            <a:r>
              <a:rPr sz="2250" spc="-330" dirty="0"/>
              <a:t> </a:t>
            </a:r>
            <a:r>
              <a:rPr sz="2250" spc="-95" dirty="0"/>
              <a:t>P</a:t>
            </a:r>
            <a:r>
              <a:rPr sz="2250" spc="-330" dirty="0"/>
              <a:t> </a:t>
            </a:r>
            <a:r>
              <a:rPr sz="2250" dirty="0"/>
              <a:t>E</a:t>
            </a:r>
            <a:r>
              <a:rPr sz="2250" spc="-330" dirty="0"/>
              <a:t> </a:t>
            </a:r>
            <a:r>
              <a:rPr sz="2250" spc="-254" dirty="0"/>
              <a:t>R</a:t>
            </a:r>
            <a:r>
              <a:rPr sz="2250" spc="-335" dirty="0"/>
              <a:t> </a:t>
            </a:r>
            <a:r>
              <a:rPr sz="2250" spc="-55" dirty="0"/>
              <a:t>V</a:t>
            </a:r>
            <a:r>
              <a:rPr sz="2250" spc="-330" dirty="0"/>
              <a:t> </a:t>
            </a:r>
            <a:r>
              <a:rPr sz="2250" spc="-470" dirty="0"/>
              <a:t>I</a:t>
            </a:r>
            <a:r>
              <a:rPr sz="2250" spc="-330" dirty="0"/>
              <a:t> </a:t>
            </a:r>
            <a:r>
              <a:rPr sz="2250" spc="-150" dirty="0"/>
              <a:t>S</a:t>
            </a:r>
            <a:r>
              <a:rPr sz="2250" spc="-330" dirty="0"/>
              <a:t> </a:t>
            </a:r>
            <a:r>
              <a:rPr sz="2250" dirty="0"/>
              <a:t>E</a:t>
            </a:r>
            <a:r>
              <a:rPr sz="2250" spc="-335" dirty="0"/>
              <a:t> </a:t>
            </a:r>
            <a:r>
              <a:rPr sz="2250" spc="-50" dirty="0"/>
              <a:t>D</a:t>
            </a:r>
            <a:r>
              <a:rPr sz="2250" dirty="0"/>
              <a:t>	</a:t>
            </a:r>
            <a:r>
              <a:rPr sz="2250" spc="-100" dirty="0"/>
              <a:t>L</a:t>
            </a:r>
            <a:r>
              <a:rPr sz="2250" spc="-335" dirty="0"/>
              <a:t> </a:t>
            </a:r>
            <a:r>
              <a:rPr sz="2250" dirty="0"/>
              <a:t>E</a:t>
            </a:r>
            <a:r>
              <a:rPr sz="2250" spc="-330" dirty="0"/>
              <a:t> </a:t>
            </a:r>
            <a:r>
              <a:rPr sz="2250" spc="60" dirty="0"/>
              <a:t>A</a:t>
            </a:r>
            <a:r>
              <a:rPr sz="2250" spc="-335" dirty="0"/>
              <a:t> </a:t>
            </a:r>
            <a:r>
              <a:rPr sz="2250" spc="-254" dirty="0"/>
              <a:t>R</a:t>
            </a:r>
            <a:r>
              <a:rPr sz="2250" spc="-330" dirty="0"/>
              <a:t> </a:t>
            </a:r>
            <a:r>
              <a:rPr sz="2250" spc="-60" dirty="0"/>
              <a:t>N</a:t>
            </a:r>
            <a:r>
              <a:rPr sz="2250" spc="-335" dirty="0"/>
              <a:t> </a:t>
            </a:r>
            <a:r>
              <a:rPr sz="2250" spc="-470" dirty="0"/>
              <a:t>I</a:t>
            </a:r>
            <a:r>
              <a:rPr sz="2250" spc="-330" dirty="0"/>
              <a:t> </a:t>
            </a:r>
            <a:r>
              <a:rPr sz="2250" spc="-60" dirty="0"/>
              <a:t>N</a:t>
            </a:r>
            <a:r>
              <a:rPr sz="2250" spc="-335" dirty="0"/>
              <a:t> </a:t>
            </a:r>
            <a:r>
              <a:rPr sz="2250" spc="30" dirty="0"/>
              <a:t>G</a:t>
            </a:r>
            <a:r>
              <a:rPr sz="2250" dirty="0"/>
              <a:t>	</a:t>
            </a:r>
            <a:r>
              <a:rPr sz="2250" spc="-170" dirty="0"/>
              <a:t>W</a:t>
            </a:r>
            <a:r>
              <a:rPr sz="2250" spc="-335" dirty="0"/>
              <a:t> </a:t>
            </a:r>
            <a:r>
              <a:rPr sz="2250" spc="-470" dirty="0"/>
              <a:t>I</a:t>
            </a:r>
            <a:r>
              <a:rPr sz="2250" spc="-335" dirty="0"/>
              <a:t> </a:t>
            </a:r>
            <a:r>
              <a:rPr sz="2250" spc="-90" dirty="0"/>
              <a:t>T</a:t>
            </a:r>
            <a:r>
              <a:rPr sz="2250" spc="-335" dirty="0"/>
              <a:t> </a:t>
            </a:r>
            <a:r>
              <a:rPr sz="2250" spc="-50" dirty="0"/>
              <a:t>H</a:t>
            </a:r>
            <a:r>
              <a:rPr sz="2250" dirty="0"/>
              <a:t>	</a:t>
            </a:r>
            <a:r>
              <a:rPr sz="2250" spc="-150" dirty="0"/>
              <a:t>S</a:t>
            </a:r>
            <a:r>
              <a:rPr sz="2250" spc="-335" dirty="0"/>
              <a:t> </a:t>
            </a:r>
            <a:r>
              <a:rPr sz="2250" spc="210" dirty="0"/>
              <a:t>C</a:t>
            </a:r>
            <a:r>
              <a:rPr sz="2250" spc="-335" dirty="0"/>
              <a:t> </a:t>
            </a:r>
            <a:r>
              <a:rPr sz="2250" spc="-470" dirty="0"/>
              <a:t>I</a:t>
            </a:r>
            <a:r>
              <a:rPr sz="2250" spc="-335" dirty="0"/>
              <a:t> </a:t>
            </a:r>
            <a:r>
              <a:rPr sz="2250" dirty="0"/>
              <a:t>K</a:t>
            </a:r>
            <a:r>
              <a:rPr sz="2250" spc="-335" dirty="0"/>
              <a:t> </a:t>
            </a:r>
            <a:r>
              <a:rPr sz="2250" spc="-470" dirty="0"/>
              <a:t>I</a:t>
            </a:r>
            <a:r>
              <a:rPr sz="2250" spc="-335" dirty="0"/>
              <a:t> </a:t>
            </a:r>
            <a:r>
              <a:rPr sz="2250" spc="-35" dirty="0"/>
              <a:t>T-</a:t>
            </a:r>
            <a:r>
              <a:rPr sz="2250" spc="-330" dirty="0"/>
              <a:t> </a:t>
            </a:r>
            <a:r>
              <a:rPr sz="2250" spc="-100" dirty="0"/>
              <a:t>L</a:t>
            </a:r>
            <a:r>
              <a:rPr sz="2250" spc="-335" dirty="0"/>
              <a:t> </a:t>
            </a:r>
            <a:r>
              <a:rPr sz="2250" dirty="0"/>
              <a:t>E</a:t>
            </a:r>
            <a:r>
              <a:rPr sz="2250" spc="-335" dirty="0"/>
              <a:t> </a:t>
            </a:r>
            <a:r>
              <a:rPr sz="2250" spc="60" dirty="0"/>
              <a:t>A</a:t>
            </a:r>
            <a:r>
              <a:rPr sz="2250" spc="-335" dirty="0"/>
              <a:t> </a:t>
            </a:r>
            <a:r>
              <a:rPr sz="2250" spc="-254" dirty="0"/>
              <a:t>R</a:t>
            </a:r>
            <a:r>
              <a:rPr sz="2250" spc="-335" dirty="0"/>
              <a:t> </a:t>
            </a:r>
            <a:r>
              <a:rPr sz="2250" spc="-50" dirty="0"/>
              <a:t>N</a:t>
            </a:r>
            <a:endParaRPr sz="2250" dirty="0"/>
          </a:p>
        </p:txBody>
      </p:sp>
      <p:sp>
        <p:nvSpPr>
          <p:cNvPr id="7" name="object 7"/>
          <p:cNvSpPr txBox="1"/>
          <p:nvPr/>
        </p:nvSpPr>
        <p:spPr>
          <a:xfrm>
            <a:off x="314826" y="6185734"/>
            <a:ext cx="5164455" cy="88519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2550" b="1" dirty="0">
                <a:solidFill>
                  <a:srgbClr val="FFFFFF"/>
                </a:solidFill>
                <a:latin typeface="Tahoma"/>
                <a:cs typeface="Tahoma"/>
              </a:rPr>
              <a:t>George</a:t>
            </a:r>
            <a:r>
              <a:rPr sz="255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50" b="1" spc="-10" dirty="0">
                <a:solidFill>
                  <a:srgbClr val="FFFFFF"/>
                </a:solidFill>
                <a:latin typeface="Tahoma"/>
                <a:cs typeface="Tahoma"/>
              </a:rPr>
              <a:t>Boorman</a:t>
            </a:r>
            <a:endParaRPr sz="25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2250" spc="125" dirty="0">
                <a:solidFill>
                  <a:srgbClr val="FFFFFF"/>
                </a:solidFill>
                <a:latin typeface="Tahoma"/>
                <a:cs typeface="Tahoma"/>
              </a:rPr>
              <a:t>Core</a:t>
            </a:r>
            <a:r>
              <a:rPr sz="225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50" spc="90" dirty="0">
                <a:solidFill>
                  <a:srgbClr val="FFFFFF"/>
                </a:solidFill>
                <a:latin typeface="Tahoma"/>
                <a:cs typeface="Tahoma"/>
              </a:rPr>
              <a:t>Curriculum</a:t>
            </a:r>
            <a:r>
              <a:rPr sz="225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50" spc="85" dirty="0">
                <a:solidFill>
                  <a:srgbClr val="FFFFFF"/>
                </a:solidFill>
                <a:latin typeface="Tahoma"/>
                <a:cs typeface="Tahoma"/>
              </a:rPr>
              <a:t>Manager,</a:t>
            </a:r>
            <a:r>
              <a:rPr sz="225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50" spc="160" dirty="0">
                <a:solidFill>
                  <a:srgbClr val="FFFFFF"/>
                </a:solidFill>
                <a:latin typeface="Tahoma"/>
                <a:cs typeface="Tahoma"/>
              </a:rPr>
              <a:t>DataCamp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318C8230-11C6-C98B-693C-5E5725CDAB4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9</a:t>
            </a:fld>
            <a:endParaRPr lang="en-US" altLang="ko-K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</TotalTime>
  <Words>900</Words>
  <Application>Microsoft Macintosh PowerPoint</Application>
  <PresentationFormat>사용자 지정</PresentationFormat>
  <Paragraphs>132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맑은 고딕</vt:lpstr>
      <vt:lpstr>Courier New</vt:lpstr>
      <vt:lpstr>Tahoma</vt:lpstr>
      <vt:lpstr>Times New Roman</vt:lpstr>
      <vt:lpstr>Office Theme</vt:lpstr>
      <vt:lpstr>PowerPoint 프레젠테이션</vt:lpstr>
      <vt:lpstr>What is machine learning?</vt:lpstr>
      <vt:lpstr>Unsupervised learning</vt:lpstr>
      <vt:lpstr>Supervised learning</vt:lpstr>
      <vt:lpstr>Types of supervised learning Classification: Target variable consists of categories</vt:lpstr>
      <vt:lpstr>Naming conventions Feature = predictor variable = independent variable Target variable = dependent variable = response variable</vt:lpstr>
      <vt:lpstr>Before you use supervised learning</vt:lpstr>
      <vt:lpstr>scikit-learn syntax</vt:lpstr>
      <vt:lpstr>PowerPoint 프레젠테이션</vt:lpstr>
      <vt:lpstr>Classifying labels of unseen data</vt:lpstr>
      <vt:lpstr>k-Nearest Neighbors</vt:lpstr>
      <vt:lpstr>k-Nearest Neighbors</vt:lpstr>
      <vt:lpstr>k-Nearest Neighbors</vt:lpstr>
      <vt:lpstr>k-Nearest Neighbors</vt:lpstr>
      <vt:lpstr>KNN Intuition</vt:lpstr>
      <vt:lpstr>KNN Intuition</vt:lpstr>
      <vt:lpstr>Using scikit-learn to fit a classifier</vt:lpstr>
      <vt:lpstr>Predicting on unlabeled data</vt:lpstr>
      <vt:lpstr>PowerPoint 프레젠테이션</vt:lpstr>
      <vt:lpstr>Measuring model performance In classification, accuracy is a commonly used metric Accuracy:</vt:lpstr>
      <vt:lpstr>Measuring model performance</vt:lpstr>
      <vt:lpstr>Computing accuracy</vt:lpstr>
      <vt:lpstr>Computing accuracy</vt:lpstr>
      <vt:lpstr>Computing accuracy</vt:lpstr>
      <vt:lpstr>Train/test split</vt:lpstr>
      <vt:lpstr>Model complexity Larger k = less complex model = can cause underfitting Smaller k = more complex model = can lead to overfitting</vt:lpstr>
      <vt:lpstr>Model complexity and over/underfitting</vt:lpstr>
      <vt:lpstr>Plotting our results</vt:lpstr>
      <vt:lpstr>Model complexity curve</vt:lpstr>
      <vt:lpstr>Model complexity curve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백우진</cp:lastModifiedBy>
  <cp:revision>7</cp:revision>
  <dcterms:created xsi:type="dcterms:W3CDTF">2024-12-30T08:25:19Z</dcterms:created>
  <dcterms:modified xsi:type="dcterms:W3CDTF">2025-02-01T09:36:46Z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2024-08-27T00:00:00Z</vt:filetime>
  </property>
  <property fmtid="{D5CDD505-2E9C-101B-9397-08002B2CF9AE}" pid="3" name="Creator">
    <vt:lpwstr>Chromium</vt:lpwstr>
  </property>
  <property fmtid="{D5CDD505-2E9C-101B-9397-08002B2CF9AE}" pid="4" name="LastSaved">
    <vt:filetime>2024-12-30T00:00:00Z</vt:filetime>
  </property>
  <property fmtid="{D5CDD505-2E9C-101B-9397-08002B2CF9AE}" pid="5" name="Producer">
    <vt:lpwstr>Skia/PDF m89</vt:lpwstr>
  </property>
</Properties>
</file>